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29" r:id="rId3"/>
    <p:sldId id="324" r:id="rId4"/>
    <p:sldId id="332" r:id="rId5"/>
    <p:sldId id="333" r:id="rId6"/>
    <p:sldId id="336" r:id="rId7"/>
    <p:sldId id="334" r:id="rId8"/>
    <p:sldId id="335" r:id="rId9"/>
    <p:sldId id="342" r:id="rId10"/>
    <p:sldId id="337" r:id="rId11"/>
    <p:sldId id="338" r:id="rId12"/>
    <p:sldId id="339" r:id="rId13"/>
    <p:sldId id="343" r:id="rId14"/>
    <p:sldId id="344" r:id="rId15"/>
    <p:sldId id="345" r:id="rId16"/>
    <p:sldId id="340" r:id="rId17"/>
    <p:sldId id="295" r:id="rId18"/>
    <p:sldId id="347" r:id="rId19"/>
    <p:sldId id="294" r:id="rId20"/>
    <p:sldId id="348" r:id="rId21"/>
    <p:sldId id="330" r:id="rId22"/>
    <p:sldId id="331" r:id="rId23"/>
    <p:sldId id="321" r:id="rId24"/>
    <p:sldId id="346" r:id="rId25"/>
    <p:sldId id="328" r:id="rId26"/>
    <p:sldId id="322" r:id="rId27"/>
    <p:sldId id="323" r:id="rId28"/>
    <p:sldId id="325" r:id="rId29"/>
    <p:sldId id="326" r:id="rId30"/>
    <p:sldId id="327" r:id="rId31"/>
    <p:sldId id="350" r:id="rId32"/>
    <p:sldId id="351" r:id="rId33"/>
    <p:sldId id="353" r:id="rId34"/>
    <p:sldId id="352" r:id="rId35"/>
    <p:sldId id="355" r:id="rId36"/>
    <p:sldId id="356" r:id="rId37"/>
    <p:sldId id="357" r:id="rId38"/>
    <p:sldId id="358" r:id="rId39"/>
    <p:sldId id="359" r:id="rId40"/>
    <p:sldId id="360" r:id="rId41"/>
    <p:sldId id="361" r:id="rId42"/>
    <p:sldId id="362" r:id="rId43"/>
    <p:sldId id="363" r:id="rId44"/>
    <p:sldId id="364" r:id="rId45"/>
    <p:sldId id="366" r:id="rId46"/>
    <p:sldId id="365"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2" r:id="rId62"/>
    <p:sldId id="385" r:id="rId63"/>
    <p:sldId id="381" r:id="rId64"/>
    <p:sldId id="384" r:id="rId65"/>
    <p:sldId id="383" r:id="rId66"/>
    <p:sldId id="386" r:id="rId67"/>
    <p:sldId id="387" r:id="rId68"/>
    <p:sldId id="388" r:id="rId69"/>
    <p:sldId id="389" r:id="rId70"/>
    <p:sldId id="391" r:id="rId71"/>
    <p:sldId id="390" r:id="rId72"/>
    <p:sldId id="392" r:id="rId73"/>
    <p:sldId id="395" r:id="rId74"/>
    <p:sldId id="394" r:id="rId75"/>
    <p:sldId id="396" r:id="rId76"/>
    <p:sldId id="397" r:id="rId77"/>
    <p:sldId id="398" r:id="rId78"/>
    <p:sldId id="399" r:id="rId79"/>
    <p:sldId id="400" r:id="rId80"/>
    <p:sldId id="317" r:id="rId81"/>
    <p:sldId id="261"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4472C4"/>
    <a:srgbClr val="0E2045"/>
    <a:srgbClr val="FEC422"/>
    <a:srgbClr val="002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3"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12CBF-2585-4A8B-8B12-84A6EE4A2174}"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C61D7-4BA4-4AB2-BE48-D3F7B38B6AA8}" type="slidenum">
              <a:rPr lang="en-US" smtClean="0"/>
              <a:t>‹#›</a:t>
            </a:fld>
            <a:endParaRPr lang="en-US"/>
          </a:p>
        </p:txBody>
      </p:sp>
    </p:spTree>
    <p:extLst>
      <p:ext uri="{BB962C8B-B14F-4D97-AF65-F5344CB8AC3E}">
        <p14:creationId xmlns:p14="http://schemas.microsoft.com/office/powerpoint/2010/main" val="300137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4A25E-F4EE-425F-B27D-263A63C7C4E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820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87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0593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101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4A25E-F4EE-425F-B27D-263A63C7C4E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1986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4A25E-F4EE-425F-B27D-263A63C7C4E5}"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18276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4A25E-F4EE-425F-B27D-263A63C7C4E5}"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1115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4A25E-F4EE-425F-B27D-263A63C7C4E5}"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723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4A25E-F4EE-425F-B27D-263A63C7C4E5}"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3405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90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4291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4A25E-F4EE-425F-B27D-263A63C7C4E5}" type="datetimeFigureOut">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7DCB1-EB23-4CA0-9A4A-3CA879EC8727}" type="slidenum">
              <a:rPr lang="en-US" smtClean="0"/>
              <a:t>‹#›</a:t>
            </a:fld>
            <a:endParaRPr lang="en-US"/>
          </a:p>
        </p:txBody>
      </p:sp>
    </p:spTree>
    <p:extLst>
      <p:ext uri="{BB962C8B-B14F-4D97-AF65-F5344CB8AC3E}">
        <p14:creationId xmlns:p14="http://schemas.microsoft.com/office/powerpoint/2010/main" val="164422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sci1720.net/lecture/JSON-examples/json4.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csci1720.net/lecture/JSON-examples/json8.htm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sci1720.net/lecture/JSON-examples/json9.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sci1720.net/lecture/JSON-examples/json7.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sci1720.net/lecture/JSON-examples/json5.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interviewquestionjava.blogspot.com/2013/03/sql-or-command.html" TargetMode="External"/><Relationship Id="rId5" Type="http://schemas.openxmlformats.org/officeDocument/2006/relationships/image" Target="../media/image15.png"/><Relationship Id="rId4" Type="http://schemas.openxmlformats.org/officeDocument/2006/relationships/hyperlink" Target="https://en.wikipedia.org/wiki/JavaScrip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interviewquestionjava.blogspot.com/2013/03/sql-or-command.html" TargetMode="External"/><Relationship Id="rId5" Type="http://schemas.openxmlformats.org/officeDocument/2006/relationships/image" Target="../media/image15.png"/><Relationship Id="rId4" Type="http://schemas.openxmlformats.org/officeDocument/2006/relationships/hyperlink" Target="https://en.wikipedia.org/wiki/JavaScrip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interviewquestionjava.blogspot.com/2013/03/sql-or-command.html" TargetMode="External"/><Relationship Id="rId5" Type="http://schemas.openxmlformats.org/officeDocument/2006/relationships/image" Target="../media/image15.png"/><Relationship Id="rId4" Type="http://schemas.openxmlformats.org/officeDocument/2006/relationships/hyperlink" Target="https://en.wikipedia.org/wiki/JavaScrip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sci1720.net/lecture/video/lecture13-json/index.php" TargetMode="External"/><Relationship Id="rId5" Type="http://schemas.openxmlformats.org/officeDocument/2006/relationships/hyperlink" Target="https://csci1720.net/lecture/video/lecture13-json/003.mp4" TargetMode="External"/><Relationship Id="rId4" Type="http://schemas.openxmlformats.org/officeDocument/2006/relationships/hyperlink" Target="https://en.wikipedia.org/wiki/JavaScrip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4.mp4" TargetMode="External"/><Relationship Id="rId4" Type="http://schemas.openxmlformats.org/officeDocument/2006/relationships/hyperlink" Target="https://en.wikipedia.org/wiki/JavaScrip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interviewquestionjava.blogspot.com/2013/03/sql-or-command.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n.wikipedia.org/wiki/JavaScript" TargetMode="Externa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6.mp4" TargetMode="External"/><Relationship Id="rId4" Type="http://schemas.openxmlformats.org/officeDocument/2006/relationships/hyperlink" Target="https://en.wikipedia.org/wiki/JavaScrip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jsonplaceholder.typicode.com/todos" TargetMode="External"/><Relationship Id="rId4" Type="http://schemas.openxmlformats.org/officeDocument/2006/relationships/hyperlink" Target="https://en.wikipedia.org/wiki/JavaScrip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7.mp4" TargetMode="External"/><Relationship Id="rId4" Type="http://schemas.openxmlformats.org/officeDocument/2006/relationships/hyperlink" Target="https://en.wikipedia.org/wiki/JavaScrip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sci1720.net/lecture/JSON-examples/json1.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8.mp4" TargetMode="External"/><Relationship Id="rId4" Type="http://schemas.openxmlformats.org/officeDocument/2006/relationships/hyperlink" Target="https://en.wikipedia.org/wiki/JavaScrip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en.wikipedia.org/wiki/JavaScript" TargetMode="Externa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en.wikipedia.org/wiki/JavaScrip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8.mp4" TargetMode="External"/><Relationship Id="rId4" Type="http://schemas.openxmlformats.org/officeDocument/2006/relationships/hyperlink" Target="https://en.wikipedia.org/wiki/JavaScrip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0.mp4" TargetMode="External"/><Relationship Id="rId4" Type="http://schemas.openxmlformats.org/officeDocument/2006/relationships/hyperlink" Target="https://en.wikipedia.org/wiki/JavaScrip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en.wikipedia.org/wiki/JavaScrip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en.wikipedia.org/wiki/JavaScript"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en.wikipedia.org/wiki/JavaScrip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en.wikipedia.org/wiki/JavaScrip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en.wikipedia.org/wiki/JavaScript"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en.wikipedia.org/wiki/JavaScript"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en.wikipedia.org/wiki/JavaScrip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en.wikipedia.org/wiki/JavaScript"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en.wikipedia.org/wiki/JavaScrip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en.wikipedia.org/wiki/JavaScript"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en.wikipedia.org/wiki/JavaScript"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2.mp4" TargetMode="External"/><Relationship Id="rId4" Type="http://schemas.openxmlformats.org/officeDocument/2006/relationships/hyperlink" Target="https://en.wikipedia.org/wiki/JavaScript"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3.mp4" TargetMode="External"/><Relationship Id="rId4" Type="http://schemas.openxmlformats.org/officeDocument/2006/relationships/hyperlink" Target="https://en.wikipedia.org/wiki/JavaScript"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2.mp4" TargetMode="External"/><Relationship Id="rId4" Type="http://schemas.openxmlformats.org/officeDocument/2006/relationships/hyperlink" Target="https://en.wikipedia.org/wiki/JavaScript"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4.mp4" TargetMode="External"/><Relationship Id="rId4" Type="http://schemas.openxmlformats.org/officeDocument/2006/relationships/hyperlink" Target="https://en.wikipedia.org/wiki/JavaScrip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ommons.wikimedia.org/wiki/File:Ambox_blue_question.sv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JSON</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andara Light" panose="020E0502030303020204" pitchFamily="34" charset="0"/>
              </a:rPr>
              <a:t>CSCI 1720</a:t>
            </a:r>
          </a:p>
          <a:p>
            <a:endParaRPr lang="en-US" dirty="0"/>
          </a:p>
        </p:txBody>
      </p:sp>
      <p:pic>
        <p:nvPicPr>
          <p:cNvPr id="3" name="Picture 2" descr="JSON - Wikipedia">
            <a:extLst>
              <a:ext uri="{FF2B5EF4-FFF2-40B4-BE49-F238E27FC236}">
                <a16:creationId xmlns:a16="http://schemas.microsoft.com/office/drawing/2014/main" id="{9E1ABDE6-3DB0-4A6B-946B-5629C16EA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3" name="Content Placeholder 2">
            <a:extLst>
              <a:ext uri="{FF2B5EF4-FFF2-40B4-BE49-F238E27FC236}">
                <a16:creationId xmlns:a16="http://schemas.microsoft.com/office/drawing/2014/main" id="{87758B27-AEDF-4A35-BAFB-67EA887C1D15}"/>
              </a:ext>
            </a:extLst>
          </p:cNvPr>
          <p:cNvPicPr>
            <a:picLocks noGrp="1" noChangeAspect="1"/>
          </p:cNvPicPr>
          <p:nvPr>
            <p:ph idx="1"/>
          </p:nvPr>
        </p:nvPicPr>
        <p:blipFill>
          <a:blip r:embed="rId3"/>
          <a:stretch>
            <a:fillRect/>
          </a:stretch>
        </p:blipFill>
        <p:spPr>
          <a:xfrm>
            <a:off x="4334283" y="1937911"/>
            <a:ext cx="4905375" cy="2009775"/>
          </a:xfrm>
          <a:prstGeom prst="rect">
            <a:avLst/>
          </a:prstGeom>
          <a:effectLst>
            <a:outerShdw blurRad="50800" dist="38100" dir="2700000" algn="tl" rotWithShape="0">
              <a:prstClr val="black">
                <a:alpha val="40000"/>
              </a:prstClr>
            </a:outerShdw>
          </a:effectLst>
        </p:spPr>
      </p:pic>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0">
            <a:extLst>
              <a:ext uri="{FF2B5EF4-FFF2-40B4-BE49-F238E27FC236}">
                <a16:creationId xmlns:a16="http://schemas.microsoft.com/office/drawing/2014/main" id="{C5CCA069-C388-427D-8021-65EDC4C22331}"/>
              </a:ext>
            </a:extLst>
          </p:cNvPr>
          <p:cNvSpPr txBox="1">
            <a:spLocks/>
          </p:cNvSpPr>
          <p:nvPr/>
        </p:nvSpPr>
        <p:spPr>
          <a:xfrm>
            <a:off x="838200" y="1808588"/>
            <a:ext cx="10515600"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Objects</a:t>
            </a:r>
          </a:p>
        </p:txBody>
      </p:sp>
    </p:spTree>
    <p:extLst>
      <p:ext uri="{BB962C8B-B14F-4D97-AF65-F5344CB8AC3E}">
        <p14:creationId xmlns:p14="http://schemas.microsoft.com/office/powerpoint/2010/main" val="201556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539AA1-775A-41FA-9D34-9C2A0C67206E}"/>
              </a:ext>
            </a:extLst>
          </p:cNvPr>
          <p:cNvPicPr>
            <a:picLocks noChangeAspect="1"/>
          </p:cNvPicPr>
          <p:nvPr/>
        </p:nvPicPr>
        <p:blipFill>
          <a:blip r:embed="rId2"/>
          <a:stretch>
            <a:fillRect/>
          </a:stretch>
        </p:blipFill>
        <p:spPr>
          <a:xfrm>
            <a:off x="3708491" y="1190625"/>
            <a:ext cx="7143750" cy="4476750"/>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6" name="Rectangle 5">
            <a:extLst>
              <a:ext uri="{FF2B5EF4-FFF2-40B4-BE49-F238E27FC236}">
                <a16:creationId xmlns:a16="http://schemas.microsoft.com/office/drawing/2014/main" id="{70A3F934-47D4-40DA-9C6B-D0373F6FFBBB}"/>
              </a:ext>
            </a:extLst>
          </p:cNvPr>
          <p:cNvSpPr/>
          <p:nvPr/>
        </p:nvSpPr>
        <p:spPr>
          <a:xfrm>
            <a:off x="4258491" y="1532709"/>
            <a:ext cx="6496595" cy="3805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Array of Objects</a:t>
            </a:r>
          </a:p>
          <a:p>
            <a:pPr marL="0" indent="0">
              <a:buNone/>
            </a:pPr>
            <a:endParaRPr lang="en-US"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8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
        <p:nvSpPr>
          <p:cNvPr id="3" name="Content Placeholder 10">
            <a:extLst>
              <a:ext uri="{FF2B5EF4-FFF2-40B4-BE49-F238E27FC236}">
                <a16:creationId xmlns:a16="http://schemas.microsoft.com/office/drawing/2014/main" id="{51EE8BF9-5DA0-4403-9E3D-A4706ACA20B3}"/>
              </a:ext>
            </a:extLst>
          </p:cNvPr>
          <p:cNvSpPr txBox="1">
            <a:spLocks/>
          </p:cNvSpPr>
          <p:nvPr/>
        </p:nvSpPr>
        <p:spPr>
          <a:xfrm>
            <a:off x="2967445" y="1937910"/>
            <a:ext cx="7648304"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ndara Light" panose="020E0502030303020204" pitchFamily="34" charset="0"/>
              </a:rPr>
              <a:t>In JS, a function can be assigned to a variable, in general</a:t>
            </a:r>
          </a:p>
          <a:p>
            <a:pPr marL="0" indent="0">
              <a:buFont typeface="Arial" panose="020B0604020202020204" pitchFamily="34" charset="0"/>
              <a:buNone/>
            </a:pPr>
            <a:r>
              <a:rPr lang="en-US" dirty="0">
                <a:latin typeface="Candara Light" panose="020E0502030303020204" pitchFamily="34" charset="0"/>
              </a:rPr>
              <a:t>When it is used in a JS object, it becomes the equivalent to a Java object method</a:t>
            </a:r>
          </a:p>
          <a:p>
            <a:pPr marL="0" indent="0">
              <a:buFont typeface="Arial" panose="020B0604020202020204" pitchFamily="34" charset="0"/>
              <a:buNone/>
            </a:pPr>
            <a:endParaRPr lang="en-US" dirty="0">
              <a:latin typeface="Candara Light" panose="020E0502030303020204" pitchFamily="34" charset="0"/>
            </a:endParaRPr>
          </a:p>
        </p:txBody>
      </p:sp>
    </p:spTree>
    <p:extLst>
      <p:ext uri="{BB962C8B-B14F-4D97-AF65-F5344CB8AC3E}">
        <p14:creationId xmlns:p14="http://schemas.microsoft.com/office/powerpoint/2010/main" val="26698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
        <p:nvSpPr>
          <p:cNvPr id="3" name="Content Placeholder 10">
            <a:extLst>
              <a:ext uri="{FF2B5EF4-FFF2-40B4-BE49-F238E27FC236}">
                <a16:creationId xmlns:a16="http://schemas.microsoft.com/office/drawing/2014/main" id="{51EE8BF9-5DA0-4403-9E3D-A4706ACA20B3}"/>
              </a:ext>
            </a:extLst>
          </p:cNvPr>
          <p:cNvSpPr txBox="1">
            <a:spLocks/>
          </p:cNvSpPr>
          <p:nvPr/>
        </p:nvSpPr>
        <p:spPr>
          <a:xfrm>
            <a:off x="2967445" y="1937910"/>
            <a:ext cx="7648304"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ndara Light" panose="020E0502030303020204" pitchFamily="34" charset="0"/>
              </a:rPr>
              <a:t>Functions (we’ll just call them methods from now on) serve to access and manipulate object data</a:t>
            </a:r>
          </a:p>
          <a:p>
            <a:pPr marL="0" indent="0">
              <a:buFont typeface="Arial" panose="020B0604020202020204" pitchFamily="34" charset="0"/>
              <a:buNone/>
            </a:pPr>
            <a:r>
              <a:rPr lang="en-US" dirty="0">
                <a:latin typeface="Candara Light" panose="020E0502030303020204" pitchFamily="34" charset="0"/>
              </a:rPr>
              <a:t>We could, for example, create a method that will return a “person’s” full name, concatenated from the ‘</a:t>
            </a:r>
            <a:r>
              <a:rPr lang="en-US" dirty="0" err="1">
                <a:latin typeface="Candara Light" panose="020E0502030303020204" pitchFamily="34" charset="0"/>
              </a:rPr>
              <a:t>firstName</a:t>
            </a:r>
            <a:r>
              <a:rPr lang="en-US" dirty="0">
                <a:latin typeface="Candara Light" panose="020E0502030303020204" pitchFamily="34" charset="0"/>
              </a:rPr>
              <a:t>’ and ‘</a:t>
            </a:r>
            <a:r>
              <a:rPr lang="en-US" dirty="0" err="1">
                <a:latin typeface="Candara Light" panose="020E0502030303020204" pitchFamily="34" charset="0"/>
              </a:rPr>
              <a:t>lastName</a:t>
            </a:r>
            <a:r>
              <a:rPr lang="en-US" dirty="0">
                <a:latin typeface="Candara Light" panose="020E0502030303020204" pitchFamily="34" charset="0"/>
              </a:rPr>
              <a:t>’ values</a:t>
            </a:r>
          </a:p>
          <a:p>
            <a:pPr marL="0" indent="0">
              <a:buFont typeface="Arial" panose="020B0604020202020204" pitchFamily="34" charset="0"/>
              <a:buNone/>
            </a:pPr>
            <a:endParaRPr lang="en-US" dirty="0">
              <a:latin typeface="Candara Light" panose="020E0502030303020204" pitchFamily="34" charset="0"/>
            </a:endParaRPr>
          </a:p>
          <a:p>
            <a:pPr marL="0" indent="0">
              <a:buFont typeface="Arial" panose="020B0604020202020204" pitchFamily="34" charset="0"/>
              <a:buNone/>
            </a:pPr>
            <a:r>
              <a:rPr lang="en-US" sz="2400" dirty="0">
                <a:latin typeface="Candara Light" panose="020E0502030303020204" pitchFamily="34" charset="0"/>
                <a:hlinkClick r:id="rId4"/>
              </a:rPr>
              <a:t>https://csci1720.net/lecture/JSON-examples/json4.html</a:t>
            </a:r>
            <a:endParaRPr lang="en-US" dirty="0">
              <a:latin typeface="Candara Light" panose="020E0502030303020204" pitchFamily="34" charset="0"/>
            </a:endParaRPr>
          </a:p>
        </p:txBody>
      </p:sp>
    </p:spTree>
    <p:extLst>
      <p:ext uri="{BB962C8B-B14F-4D97-AF65-F5344CB8AC3E}">
        <p14:creationId xmlns:p14="http://schemas.microsoft.com/office/powerpoint/2010/main" val="37633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A58950-8B83-4644-9750-AFB9A91AB04D}"/>
              </a:ext>
            </a:extLst>
          </p:cNvPr>
          <p:cNvPicPr>
            <a:picLocks noChangeAspect="1"/>
          </p:cNvPicPr>
          <p:nvPr/>
        </p:nvPicPr>
        <p:blipFill>
          <a:blip r:embed="rId2"/>
          <a:stretch>
            <a:fillRect/>
          </a:stretch>
        </p:blipFill>
        <p:spPr>
          <a:xfrm>
            <a:off x="3821293" y="1391193"/>
            <a:ext cx="7655618" cy="3407229"/>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Tree>
    <p:extLst>
      <p:ext uri="{BB962C8B-B14F-4D97-AF65-F5344CB8AC3E}">
        <p14:creationId xmlns:p14="http://schemas.microsoft.com/office/powerpoint/2010/main" val="6908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4EEA53-E0B3-4167-99FE-493E202A332B}"/>
              </a:ext>
            </a:extLst>
          </p:cNvPr>
          <p:cNvPicPr>
            <a:picLocks noChangeAspect="1"/>
          </p:cNvPicPr>
          <p:nvPr/>
        </p:nvPicPr>
        <p:blipFill>
          <a:blip r:embed="rId2"/>
          <a:stretch>
            <a:fillRect/>
          </a:stretch>
        </p:blipFill>
        <p:spPr>
          <a:xfrm>
            <a:off x="3887831" y="1374592"/>
            <a:ext cx="7366547" cy="4162753"/>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Tree>
    <p:extLst>
      <p:ext uri="{BB962C8B-B14F-4D97-AF65-F5344CB8AC3E}">
        <p14:creationId xmlns:p14="http://schemas.microsoft.com/office/powerpoint/2010/main" val="257307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938587"/>
          </a:xfrm>
        </p:spPr>
        <p:txBody>
          <a:bodyPr>
            <a:normAutofit/>
          </a:bodyPr>
          <a:lstStyle/>
          <a:p>
            <a:pPr marL="0" indent="0">
              <a:buNone/>
            </a:pPr>
            <a:r>
              <a:rPr lang="en-US" dirty="0">
                <a:latin typeface="Candara Light" panose="020E0502030303020204" pitchFamily="34" charset="0"/>
              </a:rPr>
              <a:t>That’s the basics of JS objects</a:t>
            </a:r>
          </a:p>
          <a:p>
            <a:pPr marL="0" indent="0">
              <a:buNone/>
            </a:pPr>
            <a:r>
              <a:rPr lang="en-US" dirty="0">
                <a:latin typeface="Candara Light" panose="020E0502030303020204" pitchFamily="34" charset="0"/>
              </a:rPr>
              <a:t>There are a number of built-in methods associated with all objects</a:t>
            </a:r>
          </a:p>
          <a:p>
            <a:pPr marL="0" indent="0">
              <a:buNone/>
            </a:pPr>
            <a:r>
              <a:rPr lang="en-US" dirty="0">
                <a:latin typeface="Candara Light" panose="020E0502030303020204" pitchFamily="34" charset="0"/>
              </a:rPr>
              <a:t>As we’ve seen, we can define custom methods as well</a:t>
            </a:r>
          </a:p>
          <a:p>
            <a:pPr marL="0" indent="0">
              <a:buNone/>
            </a:pPr>
            <a:r>
              <a:rPr lang="en-US" dirty="0">
                <a:latin typeface="Candara Light" panose="020E0502030303020204" pitchFamily="34" charset="0"/>
              </a:rPr>
              <a:t>Other examples of object use:</a:t>
            </a:r>
          </a:p>
          <a:p>
            <a:pPr marL="914400" lvl="2" indent="0">
              <a:buNone/>
            </a:pPr>
            <a:r>
              <a:rPr lang="en-US" sz="2800" dirty="0">
                <a:latin typeface="Candara Light" panose="020E0502030303020204" pitchFamily="34" charset="0"/>
                <a:hlinkClick r:id="rId3"/>
              </a:rPr>
              <a:t>https://csci1720.net/lecture/JSON-examples/json8.html</a:t>
            </a:r>
            <a:endParaRPr lang="en-US" sz="2800" dirty="0">
              <a:latin typeface="Candara Light" panose="020E0502030303020204" pitchFamily="34" charset="0"/>
            </a:endParaRPr>
          </a:p>
          <a:p>
            <a:pPr marL="914400" lvl="2" indent="0">
              <a:buNone/>
            </a:pPr>
            <a:r>
              <a:rPr lang="en-US" sz="2800" dirty="0">
                <a:latin typeface="Candara Light" panose="020E0502030303020204" pitchFamily="34" charset="0"/>
                <a:hlinkClick r:id="rId4"/>
              </a:rPr>
              <a:t>https://csci1720.net/lecture/JSON-examples/json9.html</a:t>
            </a:r>
            <a:endParaRPr lang="en-US" sz="2800" dirty="0">
              <a:latin typeface="Candara Light" panose="020E0502030303020204" pitchFamily="34" charset="0"/>
            </a:endParaRPr>
          </a:p>
          <a:p>
            <a:pPr marL="0" indent="0">
              <a:buNone/>
            </a:pPr>
            <a:r>
              <a:rPr lang="en-US" dirty="0">
                <a:latin typeface="Candara Light" panose="020E0502030303020204" pitchFamily="34" charset="0"/>
              </a:rPr>
              <a:t>So how does this relate to JSON? </a:t>
            </a:r>
          </a:p>
          <a:p>
            <a:pPr marL="0" indent="0">
              <a:buNone/>
            </a:pPr>
            <a:r>
              <a:rPr lang="en-US" dirty="0">
                <a:latin typeface="Candara Light" panose="020E0502030303020204" pitchFamily="34" charset="0"/>
              </a:rPr>
              <a:t>Let’s look first at an older technology</a:t>
            </a:r>
            <a:endParaRPr lang="en-US" sz="3600"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Old School: XML</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9">
            <a:extLst>
              <a:ext uri="{FF2B5EF4-FFF2-40B4-BE49-F238E27FC236}">
                <a16:creationId xmlns:a16="http://schemas.microsoft.com/office/drawing/2014/main" id="{9492B7F1-7AA2-43BC-9AD7-C8D780A78D3F}"/>
              </a:ext>
            </a:extLst>
          </p:cNvPr>
          <p:cNvSpPr>
            <a:spLocks noGrp="1"/>
          </p:cNvSpPr>
          <p:nvPr>
            <p:ph type="body" idx="1"/>
          </p:nvPr>
        </p:nvSpPr>
        <p:spPr/>
        <p:txBody>
          <a:bodyPr/>
          <a:lstStyle/>
          <a:p>
            <a:endParaRPr lang="en-US">
              <a:latin typeface="Candara Light" panose="020E0502030303020204" pitchFamily="34" charset="0"/>
            </a:endParaRPr>
          </a:p>
        </p:txBody>
      </p:sp>
      <p:pic>
        <p:nvPicPr>
          <p:cNvPr id="12" name="Picture 11" descr="JSON - Wikipedia">
            <a:extLst>
              <a:ext uri="{FF2B5EF4-FFF2-40B4-BE49-F238E27FC236}">
                <a16:creationId xmlns:a16="http://schemas.microsoft.com/office/drawing/2014/main" id="{A15E50BE-8E2F-48C6-ABCA-B448B5FAF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1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eXtensible</a:t>
            </a:r>
            <a:r>
              <a:rPr lang="en-US" dirty="0">
                <a:latin typeface="Candara Light" panose="020E0502030303020204" pitchFamily="34" charset="0"/>
              </a:rPr>
              <a:t> Markup Language</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4351338"/>
          </a:xfrm>
        </p:spPr>
        <p:txBody>
          <a:bodyPr>
            <a:normAutofit/>
          </a:bodyPr>
          <a:lstStyle/>
          <a:p>
            <a:pPr marL="0" indent="0">
              <a:buNone/>
            </a:pPr>
            <a:r>
              <a:rPr lang="en-US" sz="2800" dirty="0">
                <a:latin typeface="Candara Light" panose="020E0502030303020204" pitchFamily="34" charset="0"/>
              </a:rPr>
              <a:t>XML is an older way of structuring data for sharing</a:t>
            </a:r>
          </a:p>
          <a:p>
            <a:pPr marL="0" indent="0">
              <a:buNone/>
            </a:pPr>
            <a:r>
              <a:rPr lang="en-US" dirty="0">
                <a:latin typeface="Candara Light" panose="020E0502030303020204" pitchFamily="34" charset="0"/>
              </a:rPr>
              <a:t>MUCH more verbose than JSON</a:t>
            </a:r>
          </a:p>
          <a:p>
            <a:pPr marL="0" indent="0">
              <a:buNone/>
            </a:pPr>
            <a:r>
              <a:rPr lang="en-US" dirty="0">
                <a:latin typeface="Candara Light" panose="020E0502030303020204" pitchFamily="34" charset="0"/>
              </a:rPr>
              <a:t>Makes use of ‘custom’ HTML tags and elements</a:t>
            </a:r>
          </a:p>
          <a:p>
            <a:pPr marL="0" indent="0">
              <a:buNone/>
            </a:pPr>
            <a:r>
              <a:rPr lang="en-US" dirty="0">
                <a:latin typeface="Candara Light" panose="020E0502030303020204" pitchFamily="34" charset="0"/>
              </a:rPr>
              <a:t>Compliant with HTML</a:t>
            </a:r>
          </a:p>
          <a:p>
            <a:pPr marL="0" indent="0">
              <a:buNone/>
            </a:pPr>
            <a:r>
              <a:rPr lang="en-US" sz="2800" dirty="0">
                <a:latin typeface="Candara Light" panose="020E0502030303020204" pitchFamily="34" charset="0"/>
              </a:rPr>
              <a:t>Platform independent</a:t>
            </a:r>
          </a:p>
          <a:p>
            <a:pPr marL="0" indent="0">
              <a:buNone/>
            </a:pPr>
            <a:r>
              <a:rPr lang="en-US" dirty="0">
                <a:latin typeface="Candara Light" panose="020E0502030303020204" pitchFamily="34" charset="0"/>
              </a:rPr>
              <a:t>Still widely used (e.g., RSS feeds)</a:t>
            </a:r>
            <a:endParaRPr lang="en-US" sz="2800" dirty="0">
              <a:latin typeface="Candara Light" panose="020E0502030303020204" pitchFamily="34" charset="0"/>
            </a:endParaRPr>
          </a:p>
        </p:txBody>
      </p:sp>
    </p:spTree>
    <p:extLst>
      <p:ext uri="{BB962C8B-B14F-4D97-AF65-F5344CB8AC3E}">
        <p14:creationId xmlns:p14="http://schemas.microsoft.com/office/powerpoint/2010/main" val="25114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XML</a:t>
            </a:r>
          </a:p>
        </p:txBody>
      </p:sp>
      <p:pic>
        <p:nvPicPr>
          <p:cNvPr id="6" name="Picture 5">
            <a:extLst>
              <a:ext uri="{FF2B5EF4-FFF2-40B4-BE49-F238E27FC236}">
                <a16:creationId xmlns:a16="http://schemas.microsoft.com/office/drawing/2014/main" id="{4D4AE07F-3CD5-4E4B-88E5-A1DB46014677}"/>
              </a:ext>
            </a:extLst>
          </p:cNvPr>
          <p:cNvPicPr>
            <a:picLocks noChangeAspect="1"/>
          </p:cNvPicPr>
          <p:nvPr/>
        </p:nvPicPr>
        <p:blipFill>
          <a:blip r:embed="rId3"/>
          <a:stretch>
            <a:fillRect/>
          </a:stretch>
        </p:blipFill>
        <p:spPr>
          <a:xfrm>
            <a:off x="3401266" y="233010"/>
            <a:ext cx="4463303" cy="49786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CFD38675-B601-424A-91FE-BBF7175CAEB8}"/>
              </a:ext>
            </a:extLst>
          </p:cNvPr>
          <p:cNvSpPr txBox="1"/>
          <p:nvPr/>
        </p:nvSpPr>
        <p:spPr>
          <a:xfrm>
            <a:off x="1961729" y="5329532"/>
            <a:ext cx="7342376" cy="461665"/>
          </a:xfrm>
          <a:prstGeom prst="rect">
            <a:avLst/>
          </a:prstGeom>
          <a:noFill/>
        </p:spPr>
        <p:txBody>
          <a:bodyPr wrap="square">
            <a:spAutoFit/>
          </a:bodyPr>
          <a:lstStyle/>
          <a:p>
            <a:r>
              <a:rPr lang="en-US" sz="2400" dirty="0">
                <a:latin typeface="Candara Light" panose="020E0502030303020204" pitchFamily="34" charset="0"/>
                <a:hlinkClick r:id="rId4"/>
              </a:rPr>
              <a:t>https://csci1720.net/lecture/JSON-examples/json7.html</a:t>
            </a:r>
            <a:endParaRPr lang="en-US" sz="2400" dirty="0">
              <a:latin typeface="Candara Light" panose="020E0502030303020204" pitchFamily="34" charset="0"/>
            </a:endParaRPr>
          </a:p>
        </p:txBody>
      </p:sp>
    </p:spTree>
    <p:extLst>
      <p:ext uri="{BB962C8B-B14F-4D97-AF65-F5344CB8AC3E}">
        <p14:creationId xmlns:p14="http://schemas.microsoft.com/office/powerpoint/2010/main" val="24927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JS Objects</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Candara Light" panose="020E0502030303020204" pitchFamily="34" charset="0"/>
            </a:endParaRPr>
          </a:p>
        </p:txBody>
      </p:sp>
      <p:pic>
        <p:nvPicPr>
          <p:cNvPr id="3" name="Picture 2" descr="JSON - Wikipedia">
            <a:extLst>
              <a:ext uri="{FF2B5EF4-FFF2-40B4-BE49-F238E27FC236}">
                <a16:creationId xmlns:a16="http://schemas.microsoft.com/office/drawing/2014/main" id="{662B95FC-8DC7-4E83-A3BA-07A684142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eXtensible</a:t>
            </a:r>
            <a:r>
              <a:rPr lang="en-US" dirty="0">
                <a:latin typeface="Candara Light" panose="020E0502030303020204" pitchFamily="34" charset="0"/>
              </a:rPr>
              <a:t> Markup Language</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4351338"/>
          </a:xfrm>
        </p:spPr>
        <p:txBody>
          <a:bodyPr>
            <a:normAutofit/>
          </a:bodyPr>
          <a:lstStyle/>
          <a:p>
            <a:pPr marL="0" indent="0">
              <a:buNone/>
            </a:pPr>
            <a:r>
              <a:rPr lang="en-US" sz="2800" dirty="0">
                <a:latin typeface="Candara Light" panose="020E0502030303020204" pitchFamily="34" charset="0"/>
              </a:rPr>
              <a:t>If you looked at the last slide and immediately thought, “Ugh.”, welcome to the club</a:t>
            </a:r>
          </a:p>
          <a:p>
            <a:pPr marL="0" indent="0">
              <a:buNone/>
            </a:pPr>
            <a:r>
              <a:rPr lang="en-US" dirty="0">
                <a:latin typeface="Candara Light" panose="020E0502030303020204" pitchFamily="34" charset="0"/>
              </a:rPr>
              <a:t>It is structured and can be parsed as needed</a:t>
            </a:r>
          </a:p>
          <a:p>
            <a:pPr marL="0" indent="0">
              <a:buNone/>
            </a:pPr>
            <a:r>
              <a:rPr lang="en-US" sz="2800" dirty="0">
                <a:latin typeface="Candara Light" panose="020E0502030303020204" pitchFamily="34" charset="0"/>
              </a:rPr>
              <a:t>But … </a:t>
            </a:r>
            <a:r>
              <a:rPr lang="en-US" dirty="0">
                <a:latin typeface="Candara Light" panose="020E0502030303020204" pitchFamily="34" charset="0"/>
              </a:rPr>
              <a:t>Wow</a:t>
            </a:r>
          </a:p>
          <a:p>
            <a:pPr marL="0" indent="0">
              <a:buNone/>
            </a:pPr>
            <a:r>
              <a:rPr lang="en-US" sz="2800" dirty="0">
                <a:latin typeface="Candara Light" panose="020E0502030303020204" pitchFamily="34" charset="0"/>
              </a:rPr>
              <a:t>JSON</a:t>
            </a:r>
            <a:r>
              <a:rPr lang="en-US" dirty="0">
                <a:latin typeface="Candara Light" panose="020E0502030303020204" pitchFamily="34" charset="0"/>
              </a:rPr>
              <a:t>, as we’ll see, is a lot easier</a:t>
            </a:r>
          </a:p>
          <a:p>
            <a:pPr marL="0" indent="0">
              <a:buNone/>
            </a:pPr>
            <a:r>
              <a:rPr lang="en-US" sz="2800" dirty="0">
                <a:latin typeface="Candara Light" panose="020E0502030303020204" pitchFamily="34" charset="0"/>
              </a:rPr>
              <a:t>JSON is replacing XML as the language of choice for data structuring and sharing</a:t>
            </a:r>
          </a:p>
        </p:txBody>
      </p:sp>
    </p:spTree>
    <p:extLst>
      <p:ext uri="{BB962C8B-B14F-4D97-AF65-F5344CB8AC3E}">
        <p14:creationId xmlns:p14="http://schemas.microsoft.com/office/powerpoint/2010/main" val="48831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524000" y="124893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JSON</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Candara Light" panose="020E0502030303020204" pitchFamily="34" charset="0"/>
            </a:endParaRPr>
          </a:p>
        </p:txBody>
      </p:sp>
      <p:pic>
        <p:nvPicPr>
          <p:cNvPr id="3" name="Picture 2" descr="JSON - Wikipedia">
            <a:extLst>
              <a:ext uri="{FF2B5EF4-FFF2-40B4-BE49-F238E27FC236}">
                <a16:creationId xmlns:a16="http://schemas.microsoft.com/office/drawing/2014/main" id="{9D64826D-B6F1-4184-A218-4E6283077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lnSpc>
                <a:spcPct val="100000"/>
              </a:lnSpc>
              <a:spcAft>
                <a:spcPts val="1200"/>
              </a:spcAft>
              <a:buNone/>
            </a:pPr>
            <a:r>
              <a:rPr lang="en-US" dirty="0">
                <a:latin typeface="Candara Light" panose="020E0502030303020204" pitchFamily="34" charset="0"/>
              </a:rPr>
              <a:t>JSON stands for JavaScript Object Notation</a:t>
            </a:r>
          </a:p>
          <a:p>
            <a:pPr marL="0" indent="0">
              <a:lnSpc>
                <a:spcPct val="100000"/>
              </a:lnSpc>
              <a:spcAft>
                <a:spcPts val="1200"/>
              </a:spcAft>
              <a:buNone/>
            </a:pPr>
            <a:r>
              <a:rPr lang="en-US" dirty="0">
                <a:latin typeface="Candara Light" panose="020E0502030303020204" pitchFamily="34" charset="0"/>
              </a:rPr>
              <a:t>It was designed for human-readable data interchange</a:t>
            </a:r>
          </a:p>
          <a:p>
            <a:pPr marL="0" indent="0">
              <a:lnSpc>
                <a:spcPct val="100000"/>
              </a:lnSpc>
              <a:spcAft>
                <a:spcPts val="1200"/>
              </a:spcAft>
              <a:buNone/>
            </a:pPr>
            <a:r>
              <a:rPr lang="en-US" dirty="0">
                <a:latin typeface="Candara Light" panose="020E0502030303020204" pitchFamily="34" charset="0"/>
              </a:rPr>
              <a:t>It has been extended from the JavaScript scripting language</a:t>
            </a:r>
          </a:p>
          <a:p>
            <a:pPr marL="0" indent="0">
              <a:lnSpc>
                <a:spcPct val="100000"/>
              </a:lnSpc>
              <a:spcAft>
                <a:spcPts val="1200"/>
              </a:spcAft>
              <a:buNone/>
            </a:pPr>
            <a:r>
              <a:rPr lang="en-US" dirty="0">
                <a:latin typeface="Candara Light" panose="020E0502030303020204" pitchFamily="34" charset="0"/>
              </a:rPr>
              <a:t>The filename extension is .json</a:t>
            </a:r>
          </a:p>
          <a:p>
            <a:pPr marL="0" indent="0">
              <a:buNone/>
            </a:pPr>
            <a:endParaRPr lang="en-US"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2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938587"/>
          </a:xfrm>
        </p:spPr>
        <p:txBody>
          <a:bodyPr>
            <a:normAutofit/>
          </a:bodyPr>
          <a:lstStyle/>
          <a:p>
            <a:pPr marL="0" indent="0">
              <a:buNone/>
            </a:pPr>
            <a:r>
              <a:rPr lang="en-US" dirty="0">
                <a:latin typeface="Candara Light" panose="020E0502030303020204" pitchFamily="34" charset="0"/>
              </a:rPr>
              <a:t>It is used with JavaScript based applications that include browser extensions and websites</a:t>
            </a:r>
          </a:p>
          <a:p>
            <a:pPr marL="0" indent="0">
              <a:buNone/>
            </a:pPr>
            <a:r>
              <a:rPr lang="en-US" dirty="0">
                <a:latin typeface="Candara Light" panose="020E0502030303020204" pitchFamily="34" charset="0"/>
              </a:rPr>
              <a:t>JSON format is used for serializing and transmitting structured data over a network connection</a:t>
            </a:r>
          </a:p>
          <a:p>
            <a:pPr marL="0" indent="0">
              <a:buNone/>
            </a:pPr>
            <a:r>
              <a:rPr lang="en-US" dirty="0">
                <a:latin typeface="Candara Light" panose="020E0502030303020204" pitchFamily="34" charset="0"/>
              </a:rPr>
              <a:t>It is primarily used to transmit data between a server and web applications</a:t>
            </a:r>
          </a:p>
          <a:p>
            <a:pPr marL="0" indent="0">
              <a:buNone/>
            </a:pPr>
            <a:r>
              <a:rPr lang="en-US" dirty="0">
                <a:latin typeface="Candara Light" panose="020E0502030303020204" pitchFamily="34" charset="0"/>
              </a:rPr>
              <a:t>Web services and APIs use JSON format to provide public data</a:t>
            </a:r>
          </a:p>
          <a:p>
            <a:pPr marL="0" indent="0">
              <a:buNone/>
            </a:pPr>
            <a:r>
              <a:rPr lang="en-US" dirty="0">
                <a:latin typeface="Candara Light" panose="020E0502030303020204" pitchFamily="34" charset="0"/>
              </a:rPr>
              <a:t>It can be used with modern programming languages, not just JS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782587"/>
          </a:xfrm>
        </p:spPr>
        <p:txBody>
          <a:bodyPr>
            <a:normAutofit/>
          </a:bodyPr>
          <a:lstStyle/>
          <a:p>
            <a:pPr marL="0" indent="0">
              <a:buNone/>
            </a:pPr>
            <a:r>
              <a:rPr lang="en-US" dirty="0">
                <a:latin typeface="Candara Light" panose="020E0502030303020204" pitchFamily="34" charset="0"/>
              </a:rPr>
              <a:t>Essentially, JSON is a JS object without methods</a:t>
            </a:r>
          </a:p>
          <a:p>
            <a:pPr marL="0" indent="0">
              <a:buNone/>
            </a:pPr>
            <a:r>
              <a:rPr lang="en-US" dirty="0">
                <a:latin typeface="Candara Light" panose="020E0502030303020204" pitchFamily="34" charset="0"/>
              </a:rPr>
              <a:t>The only difference, otherwise, is that keys are enclosed with quotes</a:t>
            </a:r>
          </a:p>
          <a:p>
            <a:pPr marL="0" indent="0">
              <a:buNone/>
            </a:pPr>
            <a:r>
              <a:rPr lang="en-US" dirty="0">
                <a:latin typeface="Candara Light" panose="020E0502030303020204" pitchFamily="34" charset="0"/>
              </a:rPr>
              <a:t>Unlike many other times we deal with strings, double quotes are required for well-formed JSON</a:t>
            </a:r>
          </a:p>
          <a:p>
            <a:pPr marL="0" indent="0">
              <a:buNone/>
            </a:pPr>
            <a:r>
              <a:rPr lang="en-US" dirty="0">
                <a:latin typeface="Candara Light" panose="020E0502030303020204" pitchFamily="34" charset="0"/>
              </a:rPr>
              <a:t>Values that are numeric and/or Booleans do not have to be quoted</a:t>
            </a:r>
          </a:p>
          <a:p>
            <a:pPr marL="0" indent="0">
              <a:buNone/>
            </a:pPr>
            <a:r>
              <a:rPr lang="en-US" dirty="0">
                <a:latin typeface="Candara Light" panose="020E0502030303020204" pitchFamily="34" charset="0"/>
              </a:rPr>
              <a:t>JSON does not (with one obscure exception) allow comments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2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4100511"/>
          </a:xfrm>
        </p:spPr>
        <p:txBody>
          <a:bodyPr>
            <a:normAutofit lnSpcReduction="10000"/>
          </a:bodyPr>
          <a:lstStyle/>
          <a:p>
            <a:pPr marL="0" indent="0">
              <a:buNone/>
            </a:pPr>
            <a:r>
              <a:rPr lang="en-US" sz="3200" dirty="0">
                <a:latin typeface="Candara Light" panose="020E0502030303020204" pitchFamily="34" charset="0"/>
              </a:rPr>
              <a:t>Syntax</a:t>
            </a:r>
            <a:r>
              <a:rPr lang="en-US" dirty="0">
                <a:latin typeface="Candara Light" panose="020E0502030303020204" pitchFamily="34" charset="0"/>
              </a:rPr>
              <a:t> </a:t>
            </a:r>
          </a:p>
          <a:p>
            <a:pPr marL="457200" lvl="1" indent="0">
              <a:lnSpc>
                <a:spcPct val="100000"/>
              </a:lnSpc>
              <a:spcBef>
                <a:spcPts val="0"/>
              </a:spcBef>
              <a:spcAft>
                <a:spcPts val="1200"/>
              </a:spcAft>
              <a:buNone/>
            </a:pPr>
            <a:r>
              <a:rPr lang="en-US" sz="2800" dirty="0">
                <a:latin typeface="Candara Light" panose="020E0502030303020204" pitchFamily="34" charset="0"/>
              </a:rPr>
              <a:t>Considered a subset of JavaScript syntax</a:t>
            </a:r>
          </a:p>
          <a:p>
            <a:pPr marL="457200" lvl="1" indent="0">
              <a:lnSpc>
                <a:spcPct val="100000"/>
              </a:lnSpc>
              <a:spcBef>
                <a:spcPts val="0"/>
              </a:spcBef>
              <a:spcAft>
                <a:spcPts val="1200"/>
              </a:spcAft>
              <a:buNone/>
            </a:pPr>
            <a:r>
              <a:rPr lang="en-US" sz="2800" dirty="0">
                <a:latin typeface="Candara Light" panose="020E0502030303020204" pitchFamily="34" charset="0"/>
              </a:rPr>
              <a:t>Data is represented in name/value pairs</a:t>
            </a:r>
          </a:p>
          <a:p>
            <a:pPr marL="457200" lvl="1" indent="0">
              <a:lnSpc>
                <a:spcPct val="100000"/>
              </a:lnSpc>
              <a:spcBef>
                <a:spcPts val="0"/>
              </a:spcBef>
              <a:spcAft>
                <a:spcPts val="1200"/>
              </a:spcAft>
              <a:buNone/>
            </a:pPr>
            <a:r>
              <a:rPr lang="en-US" sz="2800" dirty="0">
                <a:latin typeface="Candara Light" panose="020E0502030303020204" pitchFamily="34" charset="0"/>
              </a:rPr>
              <a:t>Braces ({ }) hold objects</a:t>
            </a:r>
          </a:p>
          <a:p>
            <a:pPr marL="457200" lvl="1" indent="0">
              <a:lnSpc>
                <a:spcPct val="100000"/>
              </a:lnSpc>
              <a:spcBef>
                <a:spcPts val="0"/>
              </a:spcBef>
              <a:spcAft>
                <a:spcPts val="1200"/>
              </a:spcAft>
              <a:buNone/>
            </a:pPr>
            <a:r>
              <a:rPr lang="en-US" sz="2800" dirty="0">
                <a:latin typeface="Candara Light" panose="020E0502030303020204" pitchFamily="34" charset="0"/>
              </a:rPr>
              <a:t>Each name is followed by : (colon), the name/value pairs are separated by , (comma)</a:t>
            </a:r>
          </a:p>
          <a:p>
            <a:pPr marL="457200" lvl="1" indent="0">
              <a:lnSpc>
                <a:spcPct val="100000"/>
              </a:lnSpc>
              <a:spcBef>
                <a:spcPts val="0"/>
              </a:spcBef>
              <a:spcAft>
                <a:spcPts val="1200"/>
              </a:spcAft>
              <a:buNone/>
            </a:pPr>
            <a:r>
              <a:rPr lang="en-US" sz="2800" dirty="0">
                <a:latin typeface="Candara Light" panose="020E0502030303020204" pitchFamily="34" charset="0"/>
              </a:rPr>
              <a:t>Square brackets hold arrays and objects within the array are separated by , (commas)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dirty="0">
                <a:latin typeface="Candara Light" panose="020E0502030303020204" pitchFamily="34" charset="0"/>
              </a:rPr>
              <a:t>JSON is easy to read and write</a:t>
            </a:r>
          </a:p>
          <a:p>
            <a:pPr marL="0" indent="0">
              <a:buNone/>
            </a:pPr>
            <a:r>
              <a:rPr lang="en-US" dirty="0">
                <a:latin typeface="Candara Light" panose="020E0502030303020204" pitchFamily="34" charset="0"/>
              </a:rPr>
              <a:t>Lightweight text-based (string) interchange format</a:t>
            </a:r>
          </a:p>
          <a:p>
            <a:pPr marL="0" indent="0">
              <a:buNone/>
            </a:pPr>
            <a:r>
              <a:rPr lang="en-US" dirty="0">
                <a:latin typeface="Candara Light" panose="020E0502030303020204" pitchFamily="34" charset="0"/>
              </a:rPr>
              <a:t>Language/platform independent</a:t>
            </a:r>
            <a:endParaRPr lang="en-US" sz="2800"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64F9B0-FE19-4B68-965F-51DBA4F82996}"/>
              </a:ext>
            </a:extLst>
          </p:cNvPr>
          <p:cNvSpPr txBox="1"/>
          <p:nvPr/>
        </p:nvSpPr>
        <p:spPr>
          <a:xfrm>
            <a:off x="2307431" y="5137946"/>
            <a:ext cx="7577137" cy="461665"/>
          </a:xfrm>
          <a:prstGeom prst="rect">
            <a:avLst/>
          </a:prstGeom>
          <a:noFill/>
        </p:spPr>
        <p:txBody>
          <a:bodyPr wrap="square">
            <a:spAutoFit/>
          </a:bodyPr>
          <a:lstStyle/>
          <a:p>
            <a:r>
              <a:rPr lang="en-US" sz="2400" dirty="0">
                <a:latin typeface="Candara Light" panose="020E0502030303020204" pitchFamily="34" charset="0"/>
                <a:hlinkClick r:id="rId4"/>
              </a:rPr>
              <a:t>https://csci1720.net/lecture/JSON-examples/json5.html</a:t>
            </a:r>
            <a:endParaRPr lang="en-US" sz="2400" dirty="0">
              <a:latin typeface="Candara Light" panose="020E0502030303020204" pitchFamily="34" charset="0"/>
            </a:endParaRPr>
          </a:p>
        </p:txBody>
      </p:sp>
    </p:spTree>
    <p:extLst>
      <p:ext uri="{BB962C8B-B14F-4D97-AF65-F5344CB8AC3E}">
        <p14:creationId xmlns:p14="http://schemas.microsoft.com/office/powerpoint/2010/main" val="30382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19197CA-F3AE-474E-A485-D22160442C76}"/>
              </a:ext>
            </a:extLst>
          </p:cNvPr>
          <p:cNvPicPr>
            <a:picLocks noChangeAspect="1"/>
          </p:cNvPicPr>
          <p:nvPr/>
        </p:nvPicPr>
        <p:blipFill>
          <a:blip r:embed="rId2"/>
          <a:stretch>
            <a:fillRect/>
          </a:stretch>
        </p:blipFill>
        <p:spPr>
          <a:xfrm>
            <a:off x="5724525" y="117902"/>
            <a:ext cx="4876800" cy="5543550"/>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Example</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4E19F1-98B4-4236-BC60-B1A93759FFE6}"/>
              </a:ext>
            </a:extLst>
          </p:cNvPr>
          <p:cNvSpPr txBox="1"/>
          <p:nvPr/>
        </p:nvSpPr>
        <p:spPr>
          <a:xfrm>
            <a:off x="838200" y="1480415"/>
            <a:ext cx="4495800" cy="3046988"/>
          </a:xfrm>
          <a:prstGeom prst="rect">
            <a:avLst/>
          </a:prstGeom>
          <a:noFill/>
        </p:spPr>
        <p:txBody>
          <a:bodyPr wrap="square" rtlCol="0">
            <a:spAutoFit/>
          </a:bodyPr>
          <a:lstStyle/>
          <a:p>
            <a:r>
              <a:rPr lang="en-US" sz="2400" dirty="0">
                <a:latin typeface="Candara Light" panose="020E0502030303020204" pitchFamily="34" charset="0"/>
              </a:rPr>
              <a:t>Note that ‘age’ is defined as a string instead of an integer</a:t>
            </a:r>
          </a:p>
          <a:p>
            <a:endParaRPr lang="en-US" sz="2400" dirty="0">
              <a:latin typeface="Candara Light" panose="020E0502030303020204" pitchFamily="34" charset="0"/>
            </a:endParaRPr>
          </a:p>
          <a:p>
            <a:r>
              <a:rPr lang="en-US" sz="2400" dirty="0">
                <a:latin typeface="Candara Light" panose="020E0502030303020204" pitchFamily="34" charset="0"/>
              </a:rPr>
              <a:t>All JSON data is string-based</a:t>
            </a:r>
          </a:p>
          <a:p>
            <a:endParaRPr lang="en-US" sz="2400" dirty="0">
              <a:latin typeface="Candara Light" panose="020E0502030303020204" pitchFamily="34" charset="0"/>
            </a:endParaRPr>
          </a:p>
          <a:p>
            <a:r>
              <a:rPr lang="en-US" sz="2400" dirty="0">
                <a:latin typeface="Candara Light" panose="020E0502030303020204" pitchFamily="34" charset="0"/>
              </a:rPr>
              <a:t>It’s easy enough to convert strings to integers or floats as needed</a:t>
            </a:r>
          </a:p>
        </p:txBody>
      </p:sp>
      <p:pic>
        <p:nvPicPr>
          <p:cNvPr id="16" name="Picture 15">
            <a:extLst>
              <a:ext uri="{FF2B5EF4-FFF2-40B4-BE49-F238E27FC236}">
                <a16:creationId xmlns:a16="http://schemas.microsoft.com/office/drawing/2014/main" id="{C6DBB126-5C1D-49B4-B9A0-431CCC010245}"/>
              </a:ext>
            </a:extLst>
          </p:cNvPr>
          <p:cNvPicPr>
            <a:picLocks noChangeAspect="1"/>
          </p:cNvPicPr>
          <p:nvPr/>
        </p:nvPicPr>
        <p:blipFill>
          <a:blip r:embed="rId5"/>
          <a:stretch>
            <a:fillRect/>
          </a:stretch>
        </p:blipFill>
        <p:spPr>
          <a:xfrm>
            <a:off x="757237" y="4947030"/>
            <a:ext cx="4495800" cy="430555"/>
          </a:xfrm>
          <a:prstGeom prst="rect">
            <a:avLst/>
          </a:prstGeom>
          <a:effectLst>
            <a:outerShdw blurRad="50800" dist="38100" dir="2700000" algn="tl" rotWithShape="0">
              <a:prstClr val="black">
                <a:alpha val="40000"/>
              </a:prstClr>
            </a:outerShdw>
          </a:effectLst>
        </p:spPr>
      </p:pic>
      <p:sp>
        <p:nvSpPr>
          <p:cNvPr id="17" name="Arrow: Down 16">
            <a:extLst>
              <a:ext uri="{FF2B5EF4-FFF2-40B4-BE49-F238E27FC236}">
                <a16:creationId xmlns:a16="http://schemas.microsoft.com/office/drawing/2014/main" id="{F7F686A4-7CC0-4AE0-8150-DEB2E87ECC45}"/>
              </a:ext>
            </a:extLst>
          </p:cNvPr>
          <p:cNvSpPr/>
          <p:nvPr/>
        </p:nvSpPr>
        <p:spPr>
          <a:xfrm>
            <a:off x="2769393" y="4245565"/>
            <a:ext cx="633413" cy="4305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85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5">
            <a:extLst>
              <a:ext uri="{FF2B5EF4-FFF2-40B4-BE49-F238E27FC236}">
                <a16:creationId xmlns:a16="http://schemas.microsoft.com/office/drawing/2014/main" id="{CD75F487-D13C-4FC1-878C-AFABFB033F41}"/>
              </a:ext>
            </a:extLst>
          </p:cNvPr>
          <p:cNvGraphicFramePr>
            <a:graphicFrameLocks noGrp="1"/>
          </p:cNvGraphicFramePr>
          <p:nvPr>
            <p:extLst>
              <p:ext uri="{D42A27DB-BD31-4B8C-83A1-F6EECF244321}">
                <p14:modId xmlns:p14="http://schemas.microsoft.com/office/powerpoint/2010/main" val="3668832889"/>
              </p:ext>
            </p:extLst>
          </p:nvPr>
        </p:nvGraphicFramePr>
        <p:xfrm>
          <a:off x="838200" y="1690688"/>
          <a:ext cx="8951572" cy="3566160"/>
        </p:xfrm>
        <a:graphic>
          <a:graphicData uri="http://schemas.openxmlformats.org/drawingml/2006/table">
            <a:tbl>
              <a:tblPr firstRow="1" bandRow="1">
                <a:tableStyleId>{3B4B98B0-60AC-42C2-AFA5-B58CD77FA1E5}</a:tableStyleId>
              </a:tblPr>
              <a:tblGrid>
                <a:gridCol w="2281727">
                  <a:extLst>
                    <a:ext uri="{9D8B030D-6E8A-4147-A177-3AD203B41FA5}">
                      <a16:colId xmlns:a16="http://schemas.microsoft.com/office/drawing/2014/main" val="1868191543"/>
                    </a:ext>
                  </a:extLst>
                </a:gridCol>
                <a:gridCol w="6669845">
                  <a:extLst>
                    <a:ext uri="{9D8B030D-6E8A-4147-A177-3AD203B41FA5}">
                      <a16:colId xmlns:a16="http://schemas.microsoft.com/office/drawing/2014/main" val="3614960841"/>
                    </a:ext>
                  </a:extLst>
                </a:gridCol>
              </a:tblGrid>
              <a:tr h="370840">
                <a:tc>
                  <a:txBody>
                    <a:bodyPr/>
                    <a:lstStyle/>
                    <a:p>
                      <a:r>
                        <a:rPr lang="en-US" sz="2400" dirty="0">
                          <a:latin typeface="Candara Light" panose="020E0502030303020204" pitchFamily="34" charset="0"/>
                        </a:rPr>
                        <a:t>Data Types</a:t>
                      </a:r>
                    </a:p>
                  </a:txBody>
                  <a:tcPr/>
                </a:tc>
                <a:tc>
                  <a:txBody>
                    <a:bodyPr/>
                    <a:lstStyle/>
                    <a:p>
                      <a:endParaRPr lang="en-US" sz="2400" dirty="0">
                        <a:latin typeface="Candara Light" panose="020E0502030303020204" pitchFamily="34" charset="0"/>
                      </a:endParaRPr>
                    </a:p>
                  </a:txBody>
                  <a:tcPr/>
                </a:tc>
                <a:extLst>
                  <a:ext uri="{0D108BD9-81ED-4DB2-BD59-A6C34878D82A}">
                    <a16:rowId xmlns:a16="http://schemas.microsoft.com/office/drawing/2014/main" val="2075261991"/>
                  </a:ext>
                </a:extLst>
              </a:tr>
              <a:tr h="370840">
                <a:tc>
                  <a:txBody>
                    <a:bodyPr/>
                    <a:lstStyle/>
                    <a:p>
                      <a:r>
                        <a:rPr lang="en-US" sz="2400" dirty="0">
                          <a:latin typeface="Candara Light" panose="020E0502030303020204" pitchFamily="34" charset="0"/>
                        </a:rPr>
                        <a:t>Number</a:t>
                      </a:r>
                    </a:p>
                  </a:txBody>
                  <a:tcPr/>
                </a:tc>
                <a:tc>
                  <a:txBody>
                    <a:bodyPr/>
                    <a:lstStyle/>
                    <a:p>
                      <a:r>
                        <a:rPr lang="en-US" sz="2400" dirty="0">
                          <a:latin typeface="Candara Light" panose="020E0502030303020204" pitchFamily="34" charset="0"/>
                        </a:rPr>
                        <a:t>Double-precision floating-point format in JavaScript</a:t>
                      </a:r>
                    </a:p>
                  </a:txBody>
                  <a:tcPr/>
                </a:tc>
                <a:extLst>
                  <a:ext uri="{0D108BD9-81ED-4DB2-BD59-A6C34878D82A}">
                    <a16:rowId xmlns:a16="http://schemas.microsoft.com/office/drawing/2014/main" val="3327912657"/>
                  </a:ext>
                </a:extLst>
              </a:tr>
              <a:tr h="370840">
                <a:tc>
                  <a:txBody>
                    <a:bodyPr/>
                    <a:lstStyle/>
                    <a:p>
                      <a:r>
                        <a:rPr lang="en-US" sz="2400" dirty="0">
                          <a:latin typeface="Candara Light" panose="020E0502030303020204" pitchFamily="34" charset="0"/>
                        </a:rPr>
                        <a:t>String</a:t>
                      </a:r>
                    </a:p>
                  </a:txBody>
                  <a:tcPr/>
                </a:tc>
                <a:tc>
                  <a:txBody>
                    <a:bodyPr/>
                    <a:lstStyle/>
                    <a:p>
                      <a:r>
                        <a:rPr lang="en-US" sz="2400" dirty="0">
                          <a:latin typeface="Candara Light" panose="020E0502030303020204" pitchFamily="34" charset="0"/>
                        </a:rPr>
                        <a:t>Quoted Unicode with backslash escaping</a:t>
                      </a:r>
                    </a:p>
                  </a:txBody>
                  <a:tcPr/>
                </a:tc>
                <a:extLst>
                  <a:ext uri="{0D108BD9-81ED-4DB2-BD59-A6C34878D82A}">
                    <a16:rowId xmlns:a16="http://schemas.microsoft.com/office/drawing/2014/main" val="2045738056"/>
                  </a:ext>
                </a:extLst>
              </a:tr>
              <a:tr h="370840">
                <a:tc>
                  <a:txBody>
                    <a:bodyPr/>
                    <a:lstStyle/>
                    <a:p>
                      <a:r>
                        <a:rPr lang="en-US" sz="2400" dirty="0">
                          <a:latin typeface="Candara Light" panose="020E0502030303020204" pitchFamily="34" charset="0"/>
                        </a:rPr>
                        <a:t>Boolean</a:t>
                      </a:r>
                    </a:p>
                  </a:txBody>
                  <a:tcPr/>
                </a:tc>
                <a:tc>
                  <a:txBody>
                    <a:bodyPr/>
                    <a:lstStyle/>
                    <a:p>
                      <a:r>
                        <a:rPr lang="en-US" sz="2400" dirty="0">
                          <a:latin typeface="Candara Light" panose="020E0502030303020204" pitchFamily="34" charset="0"/>
                        </a:rPr>
                        <a:t>true or false</a:t>
                      </a:r>
                    </a:p>
                  </a:txBody>
                  <a:tcPr/>
                </a:tc>
                <a:extLst>
                  <a:ext uri="{0D108BD9-81ED-4DB2-BD59-A6C34878D82A}">
                    <a16:rowId xmlns:a16="http://schemas.microsoft.com/office/drawing/2014/main" val="2032855320"/>
                  </a:ext>
                </a:extLst>
              </a:tr>
              <a:tr h="370840">
                <a:tc>
                  <a:txBody>
                    <a:bodyPr/>
                    <a:lstStyle/>
                    <a:p>
                      <a:r>
                        <a:rPr lang="en-US" sz="2400" dirty="0">
                          <a:latin typeface="Candara Light" panose="020E0502030303020204" pitchFamily="34" charset="0"/>
                        </a:rPr>
                        <a:t>Array</a:t>
                      </a:r>
                    </a:p>
                  </a:txBody>
                  <a:tcPr/>
                </a:tc>
                <a:tc>
                  <a:txBody>
                    <a:bodyPr/>
                    <a:lstStyle/>
                    <a:p>
                      <a:r>
                        <a:rPr lang="en-US" sz="2400" dirty="0">
                          <a:latin typeface="Candara Light" panose="020E0502030303020204" pitchFamily="34" charset="0"/>
                        </a:rPr>
                        <a:t>Ordered sequence of values</a:t>
                      </a:r>
                    </a:p>
                  </a:txBody>
                  <a:tcPr/>
                </a:tc>
                <a:extLst>
                  <a:ext uri="{0D108BD9-81ED-4DB2-BD59-A6C34878D82A}">
                    <a16:rowId xmlns:a16="http://schemas.microsoft.com/office/drawing/2014/main" val="1776126201"/>
                  </a:ext>
                </a:extLst>
              </a:tr>
              <a:tr h="370840">
                <a:tc>
                  <a:txBody>
                    <a:bodyPr/>
                    <a:lstStyle/>
                    <a:p>
                      <a:r>
                        <a:rPr lang="en-US" sz="2400" dirty="0">
                          <a:latin typeface="Candara Light" panose="020E0502030303020204" pitchFamily="34" charset="0"/>
                        </a:rPr>
                        <a:t>Value</a:t>
                      </a:r>
                    </a:p>
                  </a:txBody>
                  <a:tcPr/>
                </a:tc>
                <a:tc>
                  <a:txBody>
                    <a:bodyPr/>
                    <a:lstStyle/>
                    <a:p>
                      <a:r>
                        <a:rPr lang="en-US" sz="2400" dirty="0">
                          <a:latin typeface="Candara Light" panose="020E0502030303020204" pitchFamily="34" charset="0"/>
                        </a:rPr>
                        <a:t>String, number, Boolean, null</a:t>
                      </a:r>
                    </a:p>
                  </a:txBody>
                  <a:tcPr/>
                </a:tc>
                <a:extLst>
                  <a:ext uri="{0D108BD9-81ED-4DB2-BD59-A6C34878D82A}">
                    <a16:rowId xmlns:a16="http://schemas.microsoft.com/office/drawing/2014/main" val="386488536"/>
                  </a:ext>
                </a:extLst>
              </a:tr>
              <a:tr h="370840">
                <a:tc>
                  <a:txBody>
                    <a:bodyPr/>
                    <a:lstStyle/>
                    <a:p>
                      <a:r>
                        <a:rPr lang="en-US" sz="2400" dirty="0">
                          <a:latin typeface="Candara Light" panose="020E0502030303020204" pitchFamily="34" charset="0"/>
                        </a:rPr>
                        <a:t>Object</a:t>
                      </a:r>
                    </a:p>
                  </a:txBody>
                  <a:tcPr/>
                </a:tc>
                <a:tc>
                  <a:txBody>
                    <a:bodyPr/>
                    <a:lstStyle/>
                    <a:p>
                      <a:r>
                        <a:rPr lang="en-US" sz="2400" dirty="0">
                          <a:latin typeface="Candara Light" panose="020E0502030303020204" pitchFamily="34" charset="0"/>
                        </a:rPr>
                        <a:t>Unordered collection of </a:t>
                      </a:r>
                      <a:r>
                        <a:rPr lang="en-US" sz="2400" dirty="0" err="1">
                          <a:latin typeface="Candara Light" panose="020E0502030303020204" pitchFamily="34" charset="0"/>
                        </a:rPr>
                        <a:t>key:value</a:t>
                      </a:r>
                      <a:r>
                        <a:rPr lang="en-US" sz="2400" dirty="0">
                          <a:latin typeface="Candara Light" panose="020E0502030303020204" pitchFamily="34" charset="0"/>
                        </a:rPr>
                        <a:t> pairs</a:t>
                      </a:r>
                    </a:p>
                  </a:txBody>
                  <a:tcPr/>
                </a:tc>
                <a:extLst>
                  <a:ext uri="{0D108BD9-81ED-4DB2-BD59-A6C34878D82A}">
                    <a16:rowId xmlns:a16="http://schemas.microsoft.com/office/drawing/2014/main" val="3475306616"/>
                  </a:ext>
                </a:extLst>
              </a:tr>
            </a:tbl>
          </a:graphicData>
        </a:graphic>
      </p:graphicFrame>
    </p:spTree>
    <p:extLst>
      <p:ext uri="{BB962C8B-B14F-4D97-AF65-F5344CB8AC3E}">
        <p14:creationId xmlns:p14="http://schemas.microsoft.com/office/powerpoint/2010/main" val="29816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3200" b="1" dirty="0" err="1">
                <a:latin typeface="Candara Light" panose="020E0502030303020204" pitchFamily="34" charset="0"/>
              </a:rPr>
              <a:t>stringify</a:t>
            </a:r>
            <a:r>
              <a:rPr lang="en-US" sz="3200" b="1" dirty="0">
                <a:latin typeface="Candara Light" panose="020E0502030303020204" pitchFamily="34" charset="0"/>
              </a:rPr>
              <a:t> &amp; parse</a:t>
            </a:r>
          </a:p>
          <a:p>
            <a:pPr marL="0" indent="0">
              <a:buNone/>
            </a:pPr>
            <a:endParaRPr lang="en-US" sz="3200" b="1" dirty="0">
              <a:latin typeface="Candara Light" panose="020E0502030303020204" pitchFamily="34" charset="0"/>
            </a:endParaRPr>
          </a:p>
          <a:p>
            <a:pPr marL="0" indent="0">
              <a:buNone/>
            </a:pPr>
            <a:r>
              <a:rPr lang="en-US" sz="2800" b="1" dirty="0">
                <a:latin typeface="Candara Light" panose="020E0502030303020204" pitchFamily="34" charset="0"/>
              </a:rPr>
              <a:t>Useful methods with JSON - </a:t>
            </a:r>
          </a:p>
          <a:p>
            <a:pPr marL="457200" lvl="1" indent="0">
              <a:buNone/>
            </a:pPr>
            <a:r>
              <a:rPr lang="en-US" sz="2800" b="1" dirty="0" err="1">
                <a:latin typeface="Candara Light" panose="020E0502030303020204" pitchFamily="34" charset="0"/>
              </a:rPr>
              <a:t>JSON.stringify</a:t>
            </a:r>
            <a:r>
              <a:rPr lang="en-US" sz="2800" b="1" dirty="0">
                <a:latin typeface="Candara Light" panose="020E0502030303020204" pitchFamily="34" charset="0"/>
              </a:rPr>
              <a:t>() converts a JS object into JSON format</a:t>
            </a:r>
          </a:p>
          <a:p>
            <a:pPr marL="457200" lvl="1" indent="0">
              <a:buNone/>
            </a:pPr>
            <a:r>
              <a:rPr lang="en-US" sz="2800" b="1" dirty="0" err="1">
                <a:latin typeface="Candara Light" panose="020E0502030303020204" pitchFamily="34" charset="0"/>
              </a:rPr>
              <a:t>JSON.parse</a:t>
            </a:r>
            <a:r>
              <a:rPr lang="en-US" sz="2800" b="1" dirty="0">
                <a:latin typeface="Candara Light" panose="020E0502030303020204" pitchFamily="34" charset="0"/>
              </a:rPr>
              <a:t>() converts well-formed text strings into an array of JSON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lnSpc>
                <a:spcPct val="100000"/>
              </a:lnSpc>
              <a:spcAft>
                <a:spcPts val="1200"/>
              </a:spcAft>
              <a:buNone/>
            </a:pPr>
            <a:r>
              <a:rPr lang="en-US" dirty="0">
                <a:latin typeface="Candara Light" panose="020E0502030303020204" pitchFamily="34" charset="0"/>
              </a:rPr>
              <a:t>In order to understand JavaScript Object Notation, it’s best to have at least a basic understanding of JS objects</a:t>
            </a:r>
          </a:p>
          <a:p>
            <a:pPr marL="0" indent="0">
              <a:lnSpc>
                <a:spcPct val="100000"/>
              </a:lnSpc>
              <a:spcAft>
                <a:spcPts val="1200"/>
              </a:spcAft>
              <a:buNone/>
            </a:pPr>
            <a:r>
              <a:rPr lang="en-US" dirty="0">
                <a:latin typeface="Candara Light" panose="020E0502030303020204" pitchFamily="34" charset="0"/>
              </a:rPr>
              <a:t>JSON is a subset of JS objects used to transfer data in a structured, standardized format</a:t>
            </a:r>
          </a:p>
          <a:p>
            <a:pPr marL="0" indent="0">
              <a:lnSpc>
                <a:spcPct val="100000"/>
              </a:lnSpc>
              <a:spcAft>
                <a:spcPts val="1200"/>
              </a:spcAft>
              <a:buNone/>
            </a:pPr>
            <a:r>
              <a:rPr lang="en-US" dirty="0">
                <a:latin typeface="Candara Light" panose="020E0502030303020204" pitchFamily="34" charset="0"/>
              </a:rPr>
              <a:t>So, what about objects?</a:t>
            </a:r>
          </a:p>
          <a:p>
            <a:pPr marL="0" indent="0">
              <a:buNone/>
            </a:pPr>
            <a:endParaRPr lang="en-US"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6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br>
              <a:rPr lang="en-US" dirty="0"/>
            </a:br>
            <a:endParaRPr lang="en-US" sz="2800" dirty="0"/>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EDFE5E-4B38-4B74-B8AE-CAB5AEDF4C8C}"/>
              </a:ext>
            </a:extLst>
          </p:cNvPr>
          <p:cNvPicPr>
            <a:picLocks noChangeAspect="1"/>
          </p:cNvPicPr>
          <p:nvPr/>
        </p:nvPicPr>
        <p:blipFill>
          <a:blip r:embed="rId4"/>
          <a:stretch>
            <a:fillRect/>
          </a:stretch>
        </p:blipFill>
        <p:spPr>
          <a:xfrm>
            <a:off x="1643062" y="1937911"/>
            <a:ext cx="8394405" cy="21888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910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D2702E-6DEC-41C2-9169-B36A355D473D}"/>
              </a:ext>
            </a:extLst>
          </p:cNvPr>
          <p:cNvPicPr>
            <a:picLocks noChangeAspect="1"/>
          </p:cNvPicPr>
          <p:nvPr/>
        </p:nvPicPr>
        <p:blipFill>
          <a:blip r:embed="rId2"/>
          <a:stretch>
            <a:fillRect/>
          </a:stretch>
        </p:blipFill>
        <p:spPr>
          <a:xfrm>
            <a:off x="928687" y="1690685"/>
            <a:ext cx="10449106" cy="3071815"/>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br>
              <a:rPr lang="en-US" dirty="0"/>
            </a:br>
            <a:endParaRPr lang="en-US" sz="2800" dirty="0"/>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JSON Conclusion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Much of our profession involves efficiently handling data</a:t>
            </a:r>
          </a:p>
          <a:p>
            <a:pPr marL="0" indent="0">
              <a:buNone/>
            </a:pPr>
            <a:r>
              <a:rPr lang="en-US" b="1" dirty="0">
                <a:latin typeface="Candara Light" panose="020E0502030303020204" pitchFamily="34" charset="0"/>
              </a:rPr>
              <a:t>‘data’ can be in any format</a:t>
            </a:r>
          </a:p>
          <a:p>
            <a:pPr marL="0" indent="0">
              <a:buNone/>
            </a:pPr>
            <a:r>
              <a:rPr lang="en-US" sz="2800" b="1" dirty="0">
                <a:latin typeface="Candara Light" panose="020E0502030303020204" pitchFamily="34" charset="0"/>
              </a:rPr>
              <a:t>JSON provides a standardized way in which we can structure and share data</a:t>
            </a:r>
          </a:p>
          <a:p>
            <a:pPr marL="0" indent="0">
              <a:buNone/>
            </a:pPr>
            <a:r>
              <a:rPr lang="en-US" b="1" dirty="0">
                <a:latin typeface="Candara Light" panose="020E0502030303020204" pitchFamily="34" charset="0"/>
              </a:rPr>
              <a:t>‘standardized’ means that, as long as you conform to the established standard, anyone can make use of a given data set</a:t>
            </a:r>
          </a:p>
          <a:p>
            <a:pPr marL="0" indent="0">
              <a:buNone/>
            </a:pPr>
            <a:r>
              <a:rPr lang="en-US" sz="2800" b="1" dirty="0">
                <a:latin typeface="Candara Light" panose="020E0502030303020204" pitchFamily="34" charset="0"/>
              </a:rPr>
              <a:t>You’ll see JSON in other classes at ETSU</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9CF03B32-9EDF-44F8-A810-CA7C67CE322B}"/>
              </a:ext>
            </a:extLst>
          </p:cNvPr>
          <p:cNvSpPr>
            <a:spLocks noGrp="1"/>
          </p:cNvSpPr>
          <p:nvPr>
            <p:ph type="title"/>
          </p:nvPr>
        </p:nvSpPr>
        <p:spPr/>
        <p:txBody>
          <a:bodyPr/>
          <a:lstStyle/>
          <a:p>
            <a:r>
              <a:rPr lang="en-US" dirty="0"/>
              <a:t>Asynchronous JS</a:t>
            </a:r>
          </a:p>
        </p:txBody>
      </p:sp>
      <p:sp>
        <p:nvSpPr>
          <p:cNvPr id="6" name="Text Placeholder 5">
            <a:extLst>
              <a:ext uri="{FF2B5EF4-FFF2-40B4-BE49-F238E27FC236}">
                <a16:creationId xmlns:a16="http://schemas.microsoft.com/office/drawing/2014/main" id="{647D2D1B-0F0A-46AF-89E1-B86E4B3DEDA7}"/>
              </a:ext>
            </a:extLst>
          </p:cNvPr>
          <p:cNvSpPr>
            <a:spLocks noGrp="1"/>
          </p:cNvSpPr>
          <p:nvPr>
            <p:ph type="body" idx="1"/>
          </p:nvPr>
        </p:nvSpPr>
        <p:spPr/>
        <p:txBody>
          <a:bodyPr/>
          <a:lstStyle/>
          <a:p>
            <a:endParaRPr lang="en-US"/>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In order to understand asynchronous JS, let’s first look at what JS, by default, is</a:t>
            </a:r>
          </a:p>
          <a:p>
            <a:pPr marL="0" indent="0">
              <a:buNone/>
            </a:pPr>
            <a:r>
              <a:rPr lang="en-US" sz="2800" b="1" dirty="0">
                <a:latin typeface="Candara Light" panose="020E0502030303020204" pitchFamily="34" charset="0"/>
              </a:rPr>
              <a:t>JS is a synchronous (or single-threaded) environment</a:t>
            </a:r>
          </a:p>
          <a:p>
            <a:pPr marL="0" indent="0">
              <a:buNone/>
            </a:pPr>
            <a:r>
              <a:rPr lang="en-US" sz="2800" b="1" dirty="0">
                <a:latin typeface="Candara Light" panose="020E0502030303020204" pitchFamily="34" charset="0"/>
              </a:rPr>
              <a:t>	thread === ‘ordered sequence of statements’</a:t>
            </a:r>
          </a:p>
          <a:p>
            <a:pPr marL="0" indent="0">
              <a:buNone/>
            </a:pPr>
            <a:r>
              <a:rPr lang="en-US" b="1" dirty="0">
                <a:latin typeface="Candara Light" panose="020E0502030303020204" pitchFamily="34" charset="0"/>
              </a:rPr>
              <a:t>	thus,</a:t>
            </a:r>
            <a:endParaRPr lang="en-US" sz="2800" b="1" dirty="0">
              <a:latin typeface="Candara Light" panose="020E0502030303020204" pitchFamily="34" charset="0"/>
            </a:endParaRPr>
          </a:p>
          <a:p>
            <a:pPr marL="0" indent="0">
              <a:buNone/>
            </a:pPr>
            <a:r>
              <a:rPr lang="en-US" b="1" dirty="0">
                <a:latin typeface="Candara Light" panose="020E0502030303020204" pitchFamily="34" charset="0"/>
              </a:rPr>
              <a:t>Runs one (1) statement at a time</a:t>
            </a:r>
            <a:endParaRPr lang="en-US" sz="2800" b="1"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62664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28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706995"/>
          </a:xfrm>
        </p:spPr>
        <p:txBody>
          <a:bodyPr>
            <a:normAutofit/>
          </a:bodyPr>
          <a:lstStyle/>
          <a:p>
            <a:pPr marL="0" indent="0">
              <a:buNone/>
            </a:pPr>
            <a:r>
              <a:rPr lang="en-US" sz="2800" b="1" dirty="0">
                <a:latin typeface="Candara Light" panose="020E0502030303020204" pitchFamily="34" charset="0"/>
              </a:rPr>
              <a:t>In the RW, we often need to execute functions that take a little time to complete</a:t>
            </a:r>
          </a:p>
          <a:p>
            <a:pPr marL="0" indent="0">
              <a:buNone/>
            </a:pPr>
            <a:r>
              <a:rPr lang="en-US" b="1" dirty="0">
                <a:latin typeface="Candara Light" panose="020E0502030303020204" pitchFamily="34" charset="0"/>
              </a:rPr>
              <a:t>	These are referred to as ‘blocking statements’</a:t>
            </a:r>
          </a:p>
          <a:p>
            <a:pPr marL="0" indent="0">
              <a:buNone/>
            </a:pPr>
            <a:r>
              <a:rPr lang="en-US" sz="2800" b="1" dirty="0">
                <a:latin typeface="Candara Light" panose="020E0502030303020204" pitchFamily="34" charset="0"/>
              </a:rPr>
              <a:t>	JS doesn’t like to wait</a:t>
            </a:r>
          </a:p>
          <a:p>
            <a:pPr marL="0" indent="0">
              <a:buNone/>
            </a:pPr>
            <a:r>
              <a:rPr lang="en-US" b="1" dirty="0">
                <a:latin typeface="Candara Light" panose="020E0502030303020204" pitchFamily="34" charset="0"/>
              </a:rPr>
              <a:t>When JS encounters such a function, again by default, it will execute it and charge on to the next statement without waiting to see if it finished</a:t>
            </a:r>
          </a:p>
          <a:p>
            <a:pPr marL="0" indent="0">
              <a:buNone/>
            </a:pPr>
            <a:r>
              <a:rPr lang="en-US" sz="2800" b="1" dirty="0">
                <a:latin typeface="Candara Light" panose="020E0502030303020204" pitchFamily="34" charset="0"/>
              </a:rPr>
              <a:t>This can lead to some wonky behavior/results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139584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3DB396-A391-4C34-9105-C07A207817F1}"/>
              </a:ext>
            </a:extLst>
          </p:cNvPr>
          <p:cNvCxnSpPr>
            <a:cxnSpLocks/>
            <a:stCxn id="15" idx="3"/>
          </p:cNvCxnSpPr>
          <p:nvPr/>
        </p:nvCxnSpPr>
        <p:spPr>
          <a:xfrm flipV="1">
            <a:off x="5610806" y="2359718"/>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A133CA-ED11-436B-8F20-F6E4FF384C81}"/>
              </a:ext>
            </a:extLst>
          </p:cNvPr>
          <p:cNvSpPr txBox="1"/>
          <p:nvPr/>
        </p:nvSpPr>
        <p:spPr>
          <a:xfrm>
            <a:off x="6315845" y="1869005"/>
            <a:ext cx="1315711" cy="369332"/>
          </a:xfrm>
          <a:prstGeom prst="rect">
            <a:avLst/>
          </a:prstGeom>
          <a:noFill/>
        </p:spPr>
        <p:txBody>
          <a:bodyPr wrap="square" rtlCol="0">
            <a:spAutoFit/>
          </a:bodyPr>
          <a:lstStyle/>
          <a:p>
            <a:r>
              <a:rPr lang="en-US" dirty="0"/>
              <a:t>TAKES TIME</a:t>
            </a:r>
          </a:p>
        </p:txBody>
      </p:sp>
      <p:pic>
        <p:nvPicPr>
          <p:cNvPr id="24" name="Picture 23" descr="Icon&#10;&#10;Description automatically generated">
            <a:extLst>
              <a:ext uri="{FF2B5EF4-FFF2-40B4-BE49-F238E27FC236}">
                <a16:creationId xmlns:a16="http://schemas.microsoft.com/office/drawing/2014/main" id="{F81845EA-69C2-4B9B-B970-B258857686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1659106"/>
            <a:ext cx="1419804" cy="1419804"/>
          </a:xfrm>
          <a:prstGeom prst="rect">
            <a:avLst/>
          </a:prstGeom>
        </p:spPr>
      </p:pic>
    </p:spTree>
    <p:extLst>
      <p:ext uri="{BB962C8B-B14F-4D97-AF65-F5344CB8AC3E}">
        <p14:creationId xmlns:p14="http://schemas.microsoft.com/office/powerpoint/2010/main" val="356235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2000"/>
                            </p:stCondLst>
                            <p:childTnLst>
                              <p:par>
                                <p:cTn id="45" presetID="22" presetClass="entr" presetSubtype="1"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3DB396-A391-4C34-9105-C07A207817F1}"/>
              </a:ext>
            </a:extLst>
          </p:cNvPr>
          <p:cNvCxnSpPr>
            <a:cxnSpLocks/>
            <a:stCxn id="15" idx="3"/>
          </p:cNvCxnSpPr>
          <p:nvPr/>
        </p:nvCxnSpPr>
        <p:spPr>
          <a:xfrm flipV="1">
            <a:off x="5610806" y="2359718"/>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A133CA-ED11-436B-8F20-F6E4FF384C81}"/>
              </a:ext>
            </a:extLst>
          </p:cNvPr>
          <p:cNvSpPr txBox="1"/>
          <p:nvPr/>
        </p:nvSpPr>
        <p:spPr>
          <a:xfrm>
            <a:off x="6315845" y="1869005"/>
            <a:ext cx="1315711" cy="369332"/>
          </a:xfrm>
          <a:prstGeom prst="rect">
            <a:avLst/>
          </a:prstGeom>
          <a:noFill/>
        </p:spPr>
        <p:txBody>
          <a:bodyPr wrap="square" rtlCol="0">
            <a:spAutoFit/>
          </a:bodyPr>
          <a:lstStyle/>
          <a:p>
            <a:r>
              <a:rPr lang="en-US" dirty="0"/>
              <a:t>TAKES TIME</a:t>
            </a:r>
          </a:p>
        </p:txBody>
      </p:sp>
      <p:pic>
        <p:nvPicPr>
          <p:cNvPr id="24" name="Picture 23" descr="Icon&#10;&#10;Description automatically generated">
            <a:extLst>
              <a:ext uri="{FF2B5EF4-FFF2-40B4-BE49-F238E27FC236}">
                <a16:creationId xmlns:a16="http://schemas.microsoft.com/office/drawing/2014/main" id="{F81845EA-69C2-4B9B-B970-B258857686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1649816"/>
            <a:ext cx="1419804" cy="1419804"/>
          </a:xfrm>
          <a:prstGeom prst="rect">
            <a:avLst/>
          </a:prstGeom>
        </p:spPr>
      </p:pic>
      <p:cxnSp>
        <p:nvCxnSpPr>
          <p:cNvPr id="25" name="Straight Arrow Connector 24">
            <a:extLst>
              <a:ext uri="{FF2B5EF4-FFF2-40B4-BE49-F238E27FC236}">
                <a16:creationId xmlns:a16="http://schemas.microsoft.com/office/drawing/2014/main" id="{DE1F305B-B8E1-4A6F-B022-1291DB17336C}"/>
              </a:ext>
            </a:extLst>
          </p:cNvPr>
          <p:cNvCxnSpPr>
            <a:cxnSpLocks/>
          </p:cNvCxnSpPr>
          <p:nvPr/>
        </p:nvCxnSpPr>
        <p:spPr>
          <a:xfrm flipV="1">
            <a:off x="5610806" y="3951911"/>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5FD4A5A-2D42-40B1-A5F2-1EE7ADFEAAE3}"/>
              </a:ext>
            </a:extLst>
          </p:cNvPr>
          <p:cNvSpPr txBox="1"/>
          <p:nvPr/>
        </p:nvSpPr>
        <p:spPr>
          <a:xfrm>
            <a:off x="6315845" y="3461198"/>
            <a:ext cx="1315711" cy="369332"/>
          </a:xfrm>
          <a:prstGeom prst="rect">
            <a:avLst/>
          </a:prstGeom>
          <a:noFill/>
        </p:spPr>
        <p:txBody>
          <a:bodyPr wrap="square" rtlCol="0">
            <a:spAutoFit/>
          </a:bodyPr>
          <a:lstStyle/>
          <a:p>
            <a:r>
              <a:rPr lang="en-US" dirty="0"/>
              <a:t>TAKES TIME</a:t>
            </a:r>
          </a:p>
        </p:txBody>
      </p:sp>
      <p:pic>
        <p:nvPicPr>
          <p:cNvPr id="27" name="Picture 26" descr="Icon&#10;&#10;Description automatically generated">
            <a:extLst>
              <a:ext uri="{FF2B5EF4-FFF2-40B4-BE49-F238E27FC236}">
                <a16:creationId xmlns:a16="http://schemas.microsoft.com/office/drawing/2014/main" id="{E8996ECE-DD51-48EA-93C1-FA4C63BD743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3242009"/>
            <a:ext cx="1419804" cy="1419804"/>
          </a:xfrm>
          <a:prstGeom prst="rect">
            <a:avLst/>
          </a:prstGeom>
        </p:spPr>
      </p:pic>
    </p:spTree>
    <p:extLst>
      <p:ext uri="{BB962C8B-B14F-4D97-AF65-F5344CB8AC3E}">
        <p14:creationId xmlns:p14="http://schemas.microsoft.com/office/powerpoint/2010/main" val="13271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3"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Asynchronous JS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Start something now &amp; finish it later</a:t>
            </a:r>
          </a:p>
          <a:p>
            <a:pPr marL="0" indent="0">
              <a:buNone/>
            </a:pPr>
            <a:r>
              <a:rPr lang="en-US" b="1" dirty="0">
                <a:latin typeface="Candara Light" panose="020E0502030303020204" pitchFamily="34" charset="0"/>
              </a:rPr>
              <a:t>Network requests:</a:t>
            </a:r>
          </a:p>
          <a:p>
            <a:pPr marL="0" indent="0">
              <a:buNone/>
            </a:pPr>
            <a:r>
              <a:rPr lang="en-US" sz="2800" b="1" dirty="0">
                <a:latin typeface="Candara Light" panose="020E0502030303020204" pitchFamily="34" charset="0"/>
              </a:rPr>
              <a:t>	Database</a:t>
            </a:r>
          </a:p>
          <a:p>
            <a:pPr marL="0" indent="0">
              <a:buNone/>
            </a:pPr>
            <a:r>
              <a:rPr lang="en-US" b="1" dirty="0">
                <a:latin typeface="Candara Light" panose="020E0502030303020204" pitchFamily="34" charset="0"/>
              </a:rPr>
              <a:t>	API</a:t>
            </a:r>
            <a:endParaRPr lang="en-US" sz="2800" b="1"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170692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dirty="0">
                <a:latin typeface="Candara Light" panose="020E0502030303020204" pitchFamily="34" charset="0"/>
              </a:rPr>
              <a:t>An ‘object’ is one of JavaScript’s supported data types</a:t>
            </a:r>
          </a:p>
          <a:p>
            <a:pPr marL="0" indent="0">
              <a:buNone/>
            </a:pPr>
            <a:r>
              <a:rPr lang="en-US" dirty="0">
                <a:latin typeface="Candara Light" panose="020E0502030303020204" pitchFamily="34" charset="0"/>
              </a:rPr>
              <a:t>It is an associative array of </a:t>
            </a:r>
            <a:r>
              <a:rPr lang="en-US" dirty="0" err="1">
                <a:latin typeface="Candara Light" panose="020E0502030303020204" pitchFamily="34" charset="0"/>
              </a:rPr>
              <a:t>key:value</a:t>
            </a:r>
            <a:r>
              <a:rPr lang="en-US" dirty="0">
                <a:latin typeface="Candara Light" panose="020E0502030303020204" pitchFamily="34" charset="0"/>
              </a:rPr>
              <a:t> pairs</a:t>
            </a:r>
          </a:p>
          <a:p>
            <a:pPr marL="0" indent="0">
              <a:buNone/>
            </a:pPr>
            <a:r>
              <a:rPr lang="en-US" dirty="0">
                <a:latin typeface="Candara Light" panose="020E0502030303020204" pitchFamily="34" charset="0"/>
              </a:rPr>
              <a:t>Keys are developer-defined values that describe parts of an object</a:t>
            </a:r>
          </a:p>
          <a:p>
            <a:pPr marL="0" indent="0">
              <a:buNone/>
            </a:pPr>
            <a:r>
              <a:rPr lang="en-US" dirty="0">
                <a:latin typeface="Candara Light" panose="020E0502030303020204" pitchFamily="34" charset="0"/>
              </a:rPr>
              <a:t>Values represent information associated with the object that may be unique to a given instantiation of that object</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3DB396-A391-4C34-9105-C07A207817F1}"/>
              </a:ext>
            </a:extLst>
          </p:cNvPr>
          <p:cNvCxnSpPr>
            <a:cxnSpLocks/>
            <a:stCxn id="15" idx="3"/>
          </p:cNvCxnSpPr>
          <p:nvPr/>
        </p:nvCxnSpPr>
        <p:spPr>
          <a:xfrm flipV="1">
            <a:off x="5610806" y="2359718"/>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A133CA-ED11-436B-8F20-F6E4FF384C81}"/>
              </a:ext>
            </a:extLst>
          </p:cNvPr>
          <p:cNvSpPr txBox="1"/>
          <p:nvPr/>
        </p:nvSpPr>
        <p:spPr>
          <a:xfrm>
            <a:off x="6315845" y="1869005"/>
            <a:ext cx="1315711" cy="369332"/>
          </a:xfrm>
          <a:prstGeom prst="rect">
            <a:avLst/>
          </a:prstGeom>
          <a:noFill/>
        </p:spPr>
        <p:txBody>
          <a:bodyPr wrap="square" rtlCol="0">
            <a:spAutoFit/>
          </a:bodyPr>
          <a:lstStyle/>
          <a:p>
            <a:r>
              <a:rPr lang="en-US" dirty="0"/>
              <a:t>TAKES TIME</a:t>
            </a:r>
          </a:p>
        </p:txBody>
      </p:sp>
      <p:pic>
        <p:nvPicPr>
          <p:cNvPr id="24" name="Picture 23" descr="Icon&#10;&#10;Description automatically generated">
            <a:extLst>
              <a:ext uri="{FF2B5EF4-FFF2-40B4-BE49-F238E27FC236}">
                <a16:creationId xmlns:a16="http://schemas.microsoft.com/office/drawing/2014/main" id="{F81845EA-69C2-4B9B-B970-B258857686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1659106"/>
            <a:ext cx="1419804" cy="1419804"/>
          </a:xfrm>
          <a:prstGeom prst="rect">
            <a:avLst/>
          </a:prstGeom>
        </p:spPr>
      </p:pic>
      <p:sp>
        <p:nvSpPr>
          <p:cNvPr id="25" name="Rectangle 24">
            <a:extLst>
              <a:ext uri="{FF2B5EF4-FFF2-40B4-BE49-F238E27FC236}">
                <a16:creationId xmlns:a16="http://schemas.microsoft.com/office/drawing/2014/main" id="{E12EB3EE-120F-4B86-A5E4-B13304BD16DC}"/>
              </a:ext>
            </a:extLst>
          </p:cNvPr>
          <p:cNvSpPr/>
          <p:nvPr/>
        </p:nvSpPr>
        <p:spPr>
          <a:xfrm>
            <a:off x="2802292" y="5136162"/>
            <a:ext cx="2808514" cy="4366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CALLBACK</a:t>
            </a:r>
          </a:p>
        </p:txBody>
      </p:sp>
      <p:cxnSp>
        <p:nvCxnSpPr>
          <p:cNvPr id="26" name="Straight Arrow Connector 25">
            <a:extLst>
              <a:ext uri="{FF2B5EF4-FFF2-40B4-BE49-F238E27FC236}">
                <a16:creationId xmlns:a16="http://schemas.microsoft.com/office/drawing/2014/main" id="{0E337130-F93D-4B5C-A6D8-4F20EBFF120D}"/>
              </a:ext>
            </a:extLst>
          </p:cNvPr>
          <p:cNvCxnSpPr>
            <a:cxnSpLocks/>
          </p:cNvCxnSpPr>
          <p:nvPr/>
        </p:nvCxnSpPr>
        <p:spPr>
          <a:xfrm flipH="1">
            <a:off x="5610806" y="5354696"/>
            <a:ext cx="3453184" cy="0"/>
          </a:xfrm>
          <a:prstGeom prst="straightConnector1">
            <a:avLst/>
          </a:prstGeom>
          <a:ln w="38100" cap="flat">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E3691A-854F-4686-8CF3-9AB40D1DA4FF}"/>
              </a:ext>
            </a:extLst>
          </p:cNvPr>
          <p:cNvCxnSpPr>
            <a:stCxn id="24" idx="2"/>
          </p:cNvCxnSpPr>
          <p:nvPr/>
        </p:nvCxnSpPr>
        <p:spPr>
          <a:xfrm>
            <a:off x="9047062" y="3078910"/>
            <a:ext cx="0" cy="2258966"/>
          </a:xfrm>
          <a:prstGeom prst="line">
            <a:avLst/>
          </a:prstGeom>
          <a:ln w="3810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7B2EE2-FEC0-4F35-A165-C8289ADCFC06}"/>
              </a:ext>
            </a:extLst>
          </p:cNvPr>
          <p:cNvSpPr txBox="1"/>
          <p:nvPr/>
        </p:nvSpPr>
        <p:spPr>
          <a:xfrm>
            <a:off x="6096000" y="3386160"/>
            <a:ext cx="2843920" cy="1754326"/>
          </a:xfrm>
          <a:prstGeom prst="rect">
            <a:avLst/>
          </a:prstGeom>
          <a:noFill/>
        </p:spPr>
        <p:txBody>
          <a:bodyPr wrap="none" rtlCol="0">
            <a:spAutoFit/>
          </a:bodyPr>
          <a:lstStyle/>
          <a:p>
            <a:r>
              <a:rPr lang="en-US" dirty="0"/>
              <a:t>USES ASYNC FUNCTION</a:t>
            </a:r>
          </a:p>
          <a:p>
            <a:r>
              <a:rPr lang="en-US" dirty="0"/>
              <a:t>HANDLES REQUEST</a:t>
            </a:r>
          </a:p>
          <a:p>
            <a:r>
              <a:rPr lang="en-US" dirty="0"/>
              <a:t>OUTSIDE OF THE SCOPE</a:t>
            </a:r>
          </a:p>
          <a:p>
            <a:r>
              <a:rPr lang="en-US" dirty="0"/>
              <a:t>OF THE SINGLE THREAD</a:t>
            </a:r>
          </a:p>
          <a:p>
            <a:r>
              <a:rPr lang="en-US" dirty="0"/>
              <a:t>IN ANOTHER PART OF THE</a:t>
            </a:r>
          </a:p>
          <a:p>
            <a:r>
              <a:rPr lang="en-US" dirty="0"/>
              <a:t>BROWSER’S ENVIRONMENT </a:t>
            </a:r>
          </a:p>
        </p:txBody>
      </p:sp>
      <p:sp>
        <p:nvSpPr>
          <p:cNvPr id="28" name="TextBox 27">
            <a:extLst>
              <a:ext uri="{FF2B5EF4-FFF2-40B4-BE49-F238E27FC236}">
                <a16:creationId xmlns:a16="http://schemas.microsoft.com/office/drawing/2014/main" id="{B57C3643-2BF7-43E9-8F46-CDA1F1987A21}"/>
              </a:ext>
            </a:extLst>
          </p:cNvPr>
          <p:cNvSpPr txBox="1"/>
          <p:nvPr/>
        </p:nvSpPr>
        <p:spPr>
          <a:xfrm>
            <a:off x="10066023" y="2821245"/>
            <a:ext cx="2191910" cy="1477328"/>
          </a:xfrm>
          <a:prstGeom prst="rect">
            <a:avLst/>
          </a:prstGeom>
          <a:noFill/>
        </p:spPr>
        <p:txBody>
          <a:bodyPr wrap="square" rtlCol="0">
            <a:spAutoFit/>
          </a:bodyPr>
          <a:lstStyle/>
          <a:p>
            <a:r>
              <a:rPr lang="en-US" dirty="0"/>
              <a:t>TAKES A CALLBACK FUNCTION</a:t>
            </a:r>
          </a:p>
          <a:p>
            <a:r>
              <a:rPr lang="en-US" dirty="0"/>
              <a:t>AND EXECUTES IT WHEN THE </a:t>
            </a:r>
          </a:p>
          <a:p>
            <a:r>
              <a:rPr lang="en-US" dirty="0"/>
              <a:t>DATA COMES BACK</a:t>
            </a:r>
          </a:p>
        </p:txBody>
      </p:sp>
      <p:cxnSp>
        <p:nvCxnSpPr>
          <p:cNvPr id="29" name="Straight Arrow Connector 28">
            <a:extLst>
              <a:ext uri="{FF2B5EF4-FFF2-40B4-BE49-F238E27FC236}">
                <a16:creationId xmlns:a16="http://schemas.microsoft.com/office/drawing/2014/main" id="{A057FCF1-C7EF-4C68-B2C3-753EC79EF8B7}"/>
              </a:ext>
            </a:extLst>
          </p:cNvPr>
          <p:cNvCxnSpPr>
            <a:cxnSpLocks/>
          </p:cNvCxnSpPr>
          <p:nvPr/>
        </p:nvCxnSpPr>
        <p:spPr>
          <a:xfrm flipH="1" flipV="1">
            <a:off x="5632918" y="2637681"/>
            <a:ext cx="569762" cy="791319"/>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EA3C5C-9097-43D4-BB24-A35B835EA9DB}"/>
              </a:ext>
            </a:extLst>
          </p:cNvPr>
          <p:cNvCxnSpPr>
            <a:cxnSpLocks/>
          </p:cNvCxnSpPr>
          <p:nvPr/>
        </p:nvCxnSpPr>
        <p:spPr>
          <a:xfrm flipH="1">
            <a:off x="9126677" y="4178044"/>
            <a:ext cx="939346" cy="289088"/>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par>
                          <p:cTn id="52" fill="hold">
                            <p:stCondLst>
                              <p:cond delay="1500"/>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par>
                          <p:cTn id="56" fill="hold">
                            <p:stCondLst>
                              <p:cond delay="2000"/>
                            </p:stCondLst>
                            <p:childTnLst>
                              <p:par>
                                <p:cTn id="57" presetID="22" presetClass="entr" presetSubtype="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25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4000"/>
                            </p:stCondLst>
                            <p:childTnLst>
                              <p:par>
                                <p:cTn id="69" presetID="22" presetClass="entr" presetSubtype="4"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par>
                          <p:cTn id="76" fill="hold">
                            <p:stCondLst>
                              <p:cond delay="5000"/>
                            </p:stCondLst>
                            <p:childTnLst>
                              <p:par>
                                <p:cTn id="77" presetID="22" presetClass="entr" presetSubtype="1"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3" grpId="0"/>
      <p:bldP spid="25" grpId="0" animBg="1"/>
      <p:bldP spid="27"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4" name="TextBox 13">
            <a:extLst>
              <a:ext uri="{FF2B5EF4-FFF2-40B4-BE49-F238E27FC236}">
                <a16:creationId xmlns:a16="http://schemas.microsoft.com/office/drawing/2014/main" id="{F4B8FA1D-D479-475B-BAFA-02F519FE14ED}"/>
              </a:ext>
            </a:extLst>
          </p:cNvPr>
          <p:cNvSpPr txBox="1"/>
          <p:nvPr/>
        </p:nvSpPr>
        <p:spPr>
          <a:xfrm>
            <a:off x="1952012" y="3274411"/>
            <a:ext cx="8287974" cy="523220"/>
          </a:xfrm>
          <a:prstGeom prst="rect">
            <a:avLst/>
          </a:prstGeom>
          <a:noFill/>
        </p:spPr>
        <p:txBody>
          <a:bodyPr wrap="none" rtlCol="0">
            <a:spAutoFit/>
          </a:bodyPr>
          <a:lstStyle/>
          <a:p>
            <a:r>
              <a:rPr lang="en-US" sz="2800" dirty="0">
                <a:latin typeface="Corbel Light" panose="020B0303020204020204" pitchFamily="34" charset="0"/>
                <a:hlinkClick r:id="rId5"/>
              </a:rPr>
              <a:t>https://csci1720.net/lecture/video/lecture13-json/003.mp4</a:t>
            </a:r>
            <a:endParaRPr lang="en-US" sz="2800" dirty="0">
              <a:latin typeface="Corbel Light" panose="020B0303020204020204" pitchFamily="34" charset="0"/>
            </a:endParaRPr>
          </a:p>
        </p:txBody>
      </p:sp>
      <p:sp>
        <p:nvSpPr>
          <p:cNvPr id="15" name="TextBox 14">
            <a:extLst>
              <a:ext uri="{FF2B5EF4-FFF2-40B4-BE49-F238E27FC236}">
                <a16:creationId xmlns:a16="http://schemas.microsoft.com/office/drawing/2014/main" id="{81C8CBD5-1D44-4163-A885-8565C7D9463C}"/>
              </a:ext>
            </a:extLst>
          </p:cNvPr>
          <p:cNvSpPr txBox="1"/>
          <p:nvPr/>
        </p:nvSpPr>
        <p:spPr>
          <a:xfrm>
            <a:off x="1108801" y="2387708"/>
            <a:ext cx="9974397" cy="523220"/>
          </a:xfrm>
          <a:prstGeom prst="rect">
            <a:avLst/>
          </a:prstGeom>
          <a:noFill/>
        </p:spPr>
        <p:txBody>
          <a:bodyPr wrap="none" rtlCol="0">
            <a:spAutoFit/>
          </a:bodyPr>
          <a:lstStyle/>
          <a:p>
            <a:r>
              <a:rPr lang="en-US" sz="2800" dirty="0">
                <a:latin typeface="Corbel Light" panose="020B0303020204020204" pitchFamily="34" charset="0"/>
              </a:rPr>
              <a:t>All Videos: </a:t>
            </a:r>
            <a:r>
              <a:rPr lang="en-US" sz="2800" dirty="0">
                <a:latin typeface="Corbel Light" panose="020B0303020204020204" pitchFamily="34" charset="0"/>
                <a:hlinkClick r:id="rId6"/>
              </a:rPr>
              <a:t>https://csci1720.net/lecture/video/lecture13-json/index.php</a:t>
            </a:r>
            <a:endParaRPr lang="en-US" sz="2800" dirty="0">
              <a:latin typeface="Corbel Light" panose="020B0303020204020204" pitchFamily="34" charset="0"/>
            </a:endParaRPr>
          </a:p>
        </p:txBody>
      </p:sp>
    </p:spTree>
    <p:extLst>
      <p:ext uri="{BB962C8B-B14F-4D97-AF65-F5344CB8AC3E}">
        <p14:creationId xmlns:p14="http://schemas.microsoft.com/office/powerpoint/2010/main" val="5588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Asynchronous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4" name="TextBox 13">
            <a:extLst>
              <a:ext uri="{FF2B5EF4-FFF2-40B4-BE49-F238E27FC236}">
                <a16:creationId xmlns:a16="http://schemas.microsoft.com/office/drawing/2014/main" id="{83AE31B0-0C14-4B03-83DD-8A79A75A8FCC}"/>
              </a:ext>
            </a:extLst>
          </p:cNvPr>
          <p:cNvSpPr txBox="1"/>
          <p:nvPr/>
        </p:nvSpPr>
        <p:spPr>
          <a:xfrm>
            <a:off x="1933289" y="2905780"/>
            <a:ext cx="8325421"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https://csci1720.net/lecture/video/lecture13-json/004.mp4</a:t>
            </a:r>
            <a:endParaRPr lang="en-US" dirty="0"/>
          </a:p>
        </p:txBody>
      </p:sp>
    </p:spTree>
    <p:extLst>
      <p:ext uri="{BB962C8B-B14F-4D97-AF65-F5344CB8AC3E}">
        <p14:creationId xmlns:p14="http://schemas.microsoft.com/office/powerpoint/2010/main" val="76446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HTTP Requests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Make HTTP requests to get data from another server</a:t>
            </a:r>
          </a:p>
          <a:p>
            <a:pPr marL="0" indent="0">
              <a:buNone/>
            </a:pPr>
            <a:r>
              <a:rPr lang="en-US" b="1" dirty="0">
                <a:latin typeface="Candara Light" panose="020E0502030303020204" pitchFamily="34" charset="0"/>
              </a:rPr>
              <a:t>We make these requests to API endpoints</a:t>
            </a:r>
          </a:p>
          <a:p>
            <a:pPr marL="0" indent="0">
              <a:buNone/>
            </a:pPr>
            <a:r>
              <a:rPr lang="en-US" sz="2800" b="1" dirty="0">
                <a:latin typeface="Candara Light" panose="020E0502030303020204" pitchFamily="34" charset="0"/>
              </a:rPr>
              <a:t>	URLs that an API or server exposes to us so that we can obtain the data</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17939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API Endpoints</a:t>
            </a:r>
          </a:p>
        </p:txBody>
      </p:sp>
      <p:pic>
        <p:nvPicPr>
          <p:cNvPr id="8" name="Content Placeholder 7">
            <a:extLst>
              <a:ext uri="{FF2B5EF4-FFF2-40B4-BE49-F238E27FC236}">
                <a16:creationId xmlns:a16="http://schemas.microsoft.com/office/drawing/2014/main" id="{71588F1A-F984-4100-9472-0AE7E0E4391F}"/>
              </a:ext>
            </a:extLst>
          </p:cNvPr>
          <p:cNvPicPr>
            <a:picLocks noGrp="1" noChangeAspect="1"/>
          </p:cNvPicPr>
          <p:nvPr>
            <p:ph idx="1"/>
          </p:nvPr>
        </p:nvPicPr>
        <p:blipFill>
          <a:blip r:embed="rId3"/>
          <a:stretch>
            <a:fillRect/>
          </a:stretch>
        </p:blipFill>
        <p:spPr>
          <a:xfrm>
            <a:off x="334119" y="1808588"/>
            <a:ext cx="4894361" cy="3600450"/>
          </a:xfrm>
        </p:spPr>
      </p:pic>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83412" y="0"/>
            <a:ext cx="1808588" cy="1808588"/>
          </a:xfrm>
          <a:prstGeom prst="rect">
            <a:avLst/>
          </a:prstGeom>
        </p:spPr>
      </p:pic>
      <p:pic>
        <p:nvPicPr>
          <p:cNvPr id="12" name="Picture 11" descr="Icon&#10;&#10;Description automatically generated">
            <a:extLst>
              <a:ext uri="{FF2B5EF4-FFF2-40B4-BE49-F238E27FC236}">
                <a16:creationId xmlns:a16="http://schemas.microsoft.com/office/drawing/2014/main" id="{62989366-C640-4498-AA90-2D858B8807D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35463" y="2757232"/>
            <a:ext cx="1895258" cy="1895258"/>
          </a:xfrm>
          <a:prstGeom prst="rect">
            <a:avLst/>
          </a:prstGeom>
        </p:spPr>
      </p:pic>
      <p:cxnSp>
        <p:nvCxnSpPr>
          <p:cNvPr id="13" name="Straight Arrow Connector 12">
            <a:extLst>
              <a:ext uri="{FF2B5EF4-FFF2-40B4-BE49-F238E27FC236}">
                <a16:creationId xmlns:a16="http://schemas.microsoft.com/office/drawing/2014/main" id="{9B240103-0820-499C-AF70-A192356B39E4}"/>
              </a:ext>
            </a:extLst>
          </p:cNvPr>
          <p:cNvCxnSpPr>
            <a:cxnSpLocks/>
          </p:cNvCxnSpPr>
          <p:nvPr/>
        </p:nvCxnSpPr>
        <p:spPr>
          <a:xfrm flipV="1">
            <a:off x="5309470" y="3195324"/>
            <a:ext cx="3737592" cy="1"/>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058E70-CC47-4384-A77D-23049BE2FF3D}"/>
              </a:ext>
            </a:extLst>
          </p:cNvPr>
          <p:cNvCxnSpPr>
            <a:cxnSpLocks/>
          </p:cNvCxnSpPr>
          <p:nvPr/>
        </p:nvCxnSpPr>
        <p:spPr>
          <a:xfrm flipV="1">
            <a:off x="5309470" y="4266539"/>
            <a:ext cx="3737592" cy="1"/>
          </a:xfrm>
          <a:prstGeom prst="straightConnector1">
            <a:avLst/>
          </a:prstGeom>
          <a:ln w="38100">
            <a:solidFill>
              <a:schemeClr val="accent2"/>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AA053A-3402-41A8-B0BA-EE931498E1F8}"/>
              </a:ext>
            </a:extLst>
          </p:cNvPr>
          <p:cNvSpPr txBox="1"/>
          <p:nvPr/>
        </p:nvSpPr>
        <p:spPr>
          <a:xfrm>
            <a:off x="5988310" y="2586867"/>
            <a:ext cx="2377317" cy="523220"/>
          </a:xfrm>
          <a:prstGeom prst="rect">
            <a:avLst/>
          </a:prstGeom>
          <a:noFill/>
        </p:spPr>
        <p:txBody>
          <a:bodyPr wrap="none" rtlCol="0">
            <a:spAutoFit/>
          </a:bodyPr>
          <a:lstStyle/>
          <a:p>
            <a:r>
              <a:rPr lang="en-US" sz="2800" dirty="0"/>
              <a:t>HTTP REQUEST</a:t>
            </a:r>
          </a:p>
        </p:txBody>
      </p:sp>
      <p:sp>
        <p:nvSpPr>
          <p:cNvPr id="16" name="TextBox 15">
            <a:extLst>
              <a:ext uri="{FF2B5EF4-FFF2-40B4-BE49-F238E27FC236}">
                <a16:creationId xmlns:a16="http://schemas.microsoft.com/office/drawing/2014/main" id="{B2B2738F-5BF4-429A-BA15-CC10FA0C2C0B}"/>
              </a:ext>
            </a:extLst>
          </p:cNvPr>
          <p:cNvSpPr txBox="1"/>
          <p:nvPr/>
        </p:nvSpPr>
        <p:spPr>
          <a:xfrm>
            <a:off x="5897707" y="4334035"/>
            <a:ext cx="2558521" cy="523220"/>
          </a:xfrm>
          <a:prstGeom prst="rect">
            <a:avLst/>
          </a:prstGeom>
          <a:noFill/>
        </p:spPr>
        <p:txBody>
          <a:bodyPr wrap="none" rtlCol="0">
            <a:spAutoFit/>
          </a:bodyPr>
          <a:lstStyle/>
          <a:p>
            <a:r>
              <a:rPr lang="en-US" sz="2800" dirty="0"/>
              <a:t>HTTP RESPONSE</a:t>
            </a:r>
          </a:p>
        </p:txBody>
      </p:sp>
    </p:spTree>
    <p:extLst>
      <p:ext uri="{BB962C8B-B14F-4D97-AF65-F5344CB8AC3E}">
        <p14:creationId xmlns:p14="http://schemas.microsoft.com/office/powerpoint/2010/main" val="1882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5" name="TextBox 14">
            <a:extLst>
              <a:ext uri="{FF2B5EF4-FFF2-40B4-BE49-F238E27FC236}">
                <a16:creationId xmlns:a16="http://schemas.microsoft.com/office/drawing/2014/main" id="{36B196DD-6C75-409B-8201-9A553E4419B4}"/>
              </a:ext>
            </a:extLst>
          </p:cNvPr>
          <p:cNvSpPr txBox="1"/>
          <p:nvPr/>
        </p:nvSpPr>
        <p:spPr>
          <a:xfrm>
            <a:off x="1934892" y="2905780"/>
            <a:ext cx="8322215"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https://csci1720.net/lecture/video/lecture13-json/006.mp4</a:t>
            </a:r>
            <a:endParaRPr lang="en-US" dirty="0"/>
          </a:p>
        </p:txBody>
      </p:sp>
    </p:spTree>
    <p:extLst>
      <p:ext uri="{BB962C8B-B14F-4D97-AF65-F5344CB8AC3E}">
        <p14:creationId xmlns:p14="http://schemas.microsoft.com/office/powerpoint/2010/main" val="94389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Data is typically returned from an API in JSON format</a:t>
            </a:r>
          </a:p>
          <a:p>
            <a:pPr marL="0" indent="0">
              <a:buNone/>
            </a:pPr>
            <a:r>
              <a:rPr lang="en-US" dirty="0">
                <a:latin typeface="Corbel Light" panose="020B0303020204020204" pitchFamily="34" charset="0"/>
              </a:rPr>
              <a:t>So, to demonstrate asynchronous requests, we’re going to use an API endpoint at </a:t>
            </a:r>
            <a:r>
              <a:rPr lang="en-US" dirty="0">
                <a:latin typeface="Corbel Light" panose="020B0303020204020204" pitchFamily="34" charset="0"/>
                <a:hlinkClick r:id="rId5"/>
              </a:rPr>
              <a:t>https://jsonplaceholder.typicode.com/todos</a:t>
            </a:r>
            <a:endParaRPr lang="en-US" dirty="0">
              <a:latin typeface="Corbel Light" panose="020B0303020204020204" pitchFamily="34" charset="0"/>
            </a:endParaRPr>
          </a:p>
          <a:p>
            <a:pPr marL="0" indent="0">
              <a:buNone/>
            </a:pPr>
            <a:r>
              <a:rPr lang="en-US" dirty="0">
                <a:latin typeface="Corbel Light" panose="020B0303020204020204" pitchFamily="34" charset="0"/>
              </a:rPr>
              <a:t>To make the request, we have to set up an </a:t>
            </a:r>
            <a:r>
              <a:rPr lang="en-US" dirty="0" err="1">
                <a:latin typeface="Corbel Light" panose="020B0303020204020204" pitchFamily="34" charset="0"/>
              </a:rPr>
              <a:t>XMLHttpRequest</a:t>
            </a:r>
            <a:r>
              <a:rPr lang="en-US" dirty="0">
                <a:latin typeface="Corbel Light" panose="020B0303020204020204" pitchFamily="34" charset="0"/>
              </a:rPr>
              <a:t> object, open it, and send it</a:t>
            </a:r>
          </a:p>
          <a:p>
            <a:pPr marL="0" indent="0">
              <a:buNone/>
            </a:pPr>
            <a:endParaRPr lang="en-US" dirty="0">
              <a:latin typeface="Corbel Light" panose="020B0303020204020204" pitchFamily="34" charset="0"/>
            </a:endParaRPr>
          </a:p>
        </p:txBody>
      </p:sp>
    </p:spTree>
    <p:extLst>
      <p:ext uri="{BB962C8B-B14F-4D97-AF65-F5344CB8AC3E}">
        <p14:creationId xmlns:p14="http://schemas.microsoft.com/office/powerpoint/2010/main" val="13924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3" name="TextBox 12">
            <a:extLst>
              <a:ext uri="{FF2B5EF4-FFF2-40B4-BE49-F238E27FC236}">
                <a16:creationId xmlns:a16="http://schemas.microsoft.com/office/drawing/2014/main" id="{CF422F81-D423-42D2-839B-56FD9ACCAD90}"/>
              </a:ext>
            </a:extLst>
          </p:cNvPr>
          <p:cNvSpPr txBox="1"/>
          <p:nvPr/>
        </p:nvSpPr>
        <p:spPr>
          <a:xfrm>
            <a:off x="1957334" y="2905780"/>
            <a:ext cx="8277331"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https://csci1720.net/lecture/video/lecture13-json/007.mp4</a:t>
            </a:r>
            <a:endParaRPr lang="en-US" dirty="0"/>
          </a:p>
        </p:txBody>
      </p:sp>
    </p:spTree>
    <p:extLst>
      <p:ext uri="{BB962C8B-B14F-4D97-AF65-F5344CB8AC3E}">
        <p14:creationId xmlns:p14="http://schemas.microsoft.com/office/powerpoint/2010/main" val="57784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So, at this point, we’ve made and sent the request and received the response</a:t>
            </a:r>
          </a:p>
          <a:p>
            <a:pPr marL="0" indent="0">
              <a:buNone/>
            </a:pPr>
            <a:r>
              <a:rPr lang="en-US" dirty="0">
                <a:latin typeface="Corbel Light" panose="020B0303020204020204" pitchFamily="34" charset="0"/>
              </a:rPr>
              <a:t>But we still don’t know when the request is complete or how to access that data</a:t>
            </a:r>
          </a:p>
          <a:p>
            <a:pPr marL="0" indent="0">
              <a:buNone/>
            </a:pPr>
            <a:r>
              <a:rPr lang="en-US" dirty="0">
                <a:latin typeface="Corbel Light" panose="020B0303020204020204" pitchFamily="34" charset="0"/>
              </a:rPr>
              <a:t>We need a little more code</a:t>
            </a:r>
          </a:p>
          <a:p>
            <a:pPr marL="0" indent="0">
              <a:buNone/>
            </a:pPr>
            <a:endParaRPr lang="en-US" dirty="0">
              <a:latin typeface="Corbel Light" panose="020B0303020204020204" pitchFamily="34" charset="0"/>
            </a:endParaRPr>
          </a:p>
        </p:txBody>
      </p:sp>
    </p:spTree>
    <p:extLst>
      <p:ext uri="{BB962C8B-B14F-4D97-AF65-F5344CB8AC3E}">
        <p14:creationId xmlns:p14="http://schemas.microsoft.com/office/powerpoint/2010/main" val="393463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We can track the progress of the request using an event listener</a:t>
            </a:r>
          </a:p>
          <a:p>
            <a:pPr marL="0" indent="0">
              <a:buNone/>
            </a:pPr>
            <a:r>
              <a:rPr lang="en-US" dirty="0">
                <a:latin typeface="Corbel Light" panose="020B0303020204020204" pitchFamily="34" charset="0"/>
              </a:rPr>
              <a:t>Specifically, </a:t>
            </a:r>
          </a:p>
          <a:p>
            <a:pPr marL="0" indent="0">
              <a:buNone/>
            </a:pPr>
            <a:r>
              <a:rPr lang="en-US" dirty="0">
                <a:latin typeface="Corbel Light" panose="020B0303020204020204" pitchFamily="34" charset="0"/>
              </a:rPr>
              <a:t>	</a:t>
            </a:r>
            <a:r>
              <a:rPr lang="en-US" b="1" dirty="0" err="1">
                <a:latin typeface="Courier New" panose="02070309020205020404" pitchFamily="49" charset="0"/>
                <a:cs typeface="Courier New" panose="02070309020205020404" pitchFamily="49" charset="0"/>
              </a:rPr>
              <a:t>readystatechange</a:t>
            </a:r>
            <a:endParaRPr lang="en-US" b="1" dirty="0">
              <a:latin typeface="Courier New" panose="02070309020205020404" pitchFamily="49" charset="0"/>
              <a:cs typeface="Courier New" panose="02070309020205020404" pitchFamily="49" charset="0"/>
            </a:endParaRPr>
          </a:p>
          <a:p>
            <a:pPr marL="0" indent="0">
              <a:buNone/>
            </a:pPr>
            <a:r>
              <a:rPr lang="en-US" dirty="0">
                <a:latin typeface="Corbel Light" panose="020B0303020204020204" pitchFamily="34" charset="0"/>
              </a:rPr>
              <a:t>There are four states logged by the </a:t>
            </a:r>
            <a:r>
              <a:rPr lang="en-US" dirty="0" err="1">
                <a:latin typeface="Corbel Light" panose="020B0303020204020204" pitchFamily="34" charset="0"/>
              </a:rPr>
              <a:t>readystatechange</a:t>
            </a:r>
            <a:r>
              <a:rPr lang="en-US" dirty="0">
                <a:latin typeface="Corbel Light" panose="020B0303020204020204" pitchFamily="34" charset="0"/>
              </a:rPr>
              <a:t> event</a:t>
            </a:r>
          </a:p>
        </p:txBody>
      </p:sp>
    </p:spTree>
    <p:extLst>
      <p:ext uri="{BB962C8B-B14F-4D97-AF65-F5344CB8AC3E}">
        <p14:creationId xmlns:p14="http://schemas.microsoft.com/office/powerpoint/2010/main" val="142787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lnSpcReduction="10000"/>
          </a:bodyPr>
          <a:lstStyle/>
          <a:p>
            <a:pPr marL="0" indent="0">
              <a:buNone/>
            </a:pPr>
            <a:r>
              <a:rPr lang="en-US" dirty="0">
                <a:latin typeface="Candara Light" panose="020E0502030303020204" pitchFamily="34" charset="0"/>
              </a:rPr>
              <a:t>For example:</a:t>
            </a:r>
          </a:p>
          <a:p>
            <a:pPr marL="457200" lvl="1" indent="0">
              <a:buNone/>
            </a:pPr>
            <a:r>
              <a:rPr lang="en-US" sz="2800" dirty="0">
                <a:latin typeface="Candara Light" panose="020E0502030303020204" pitchFamily="34" charset="0"/>
              </a:rPr>
              <a:t>We have an object named ‘Cars’</a:t>
            </a:r>
          </a:p>
          <a:p>
            <a:pPr marL="457200" lvl="1" indent="0">
              <a:buNone/>
            </a:pPr>
            <a:r>
              <a:rPr lang="en-US" sz="2800" dirty="0">
                <a:latin typeface="Candara Light" panose="020E0502030303020204" pitchFamily="34" charset="0"/>
              </a:rPr>
              <a:t>One of the properties (</a:t>
            </a:r>
            <a:r>
              <a:rPr lang="en-US" sz="2800" dirty="0" err="1">
                <a:latin typeface="Candara Light" panose="020E0502030303020204" pitchFamily="34" charset="0"/>
              </a:rPr>
              <a:t>key:value</a:t>
            </a:r>
            <a:r>
              <a:rPr lang="en-US" sz="2800" dirty="0">
                <a:latin typeface="Candara Light" panose="020E0502030303020204" pitchFamily="34" charset="0"/>
              </a:rPr>
              <a:t> pairs) is ‘make’</a:t>
            </a:r>
          </a:p>
          <a:p>
            <a:pPr marL="457200" lvl="1" indent="0">
              <a:buNone/>
            </a:pPr>
            <a:r>
              <a:rPr lang="en-US" sz="2800" dirty="0">
                <a:latin typeface="Candara Light" panose="020E0502030303020204" pitchFamily="34" charset="0"/>
              </a:rPr>
              <a:t>We have two ‘Cars’ objects</a:t>
            </a:r>
          </a:p>
          <a:p>
            <a:pPr marL="457200" lvl="1" indent="0">
              <a:buNone/>
            </a:pPr>
            <a:r>
              <a:rPr lang="en-US" sz="2800" dirty="0">
                <a:latin typeface="Candara Light" panose="020E0502030303020204" pitchFamily="34" charset="0"/>
              </a:rPr>
              <a:t>The ‘make’ for car1 might be ‘Ford’; for car2 ‘Porsche’</a:t>
            </a:r>
          </a:p>
          <a:p>
            <a:pPr marL="457200" lvl="1" indent="0">
              <a:buNone/>
            </a:pPr>
            <a:r>
              <a:rPr lang="en-US" sz="2800" dirty="0">
                <a:latin typeface="Candara Light" panose="020E0502030303020204" pitchFamily="34" charset="0"/>
              </a:rPr>
              <a:t>Each of these objects are independent</a:t>
            </a:r>
          </a:p>
          <a:p>
            <a:pPr marL="457200" lvl="1" indent="0">
              <a:buNone/>
            </a:pPr>
            <a:r>
              <a:rPr lang="en-US" sz="2800" dirty="0">
                <a:latin typeface="Candara Light" panose="020E0502030303020204" pitchFamily="34" charset="0"/>
              </a:rPr>
              <a:t>Each contains the same ‘kind’ of data, but with different values for that data</a:t>
            </a:r>
          </a:p>
          <a:p>
            <a:pPr marL="457200" lvl="1" indent="0" algn="r">
              <a:buNone/>
            </a:pPr>
            <a:r>
              <a:rPr lang="en-US" dirty="0">
                <a:latin typeface="Candara Light" panose="020E0502030303020204" pitchFamily="34" charset="0"/>
                <a:hlinkClick r:id="rId3"/>
              </a:rPr>
              <a:t>https://csci1720.net/lecture/JSON-examples/json1.html</a:t>
            </a:r>
            <a:endParaRPr lang="en-US" sz="3200"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5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3" name="TextBox 12">
            <a:extLst>
              <a:ext uri="{FF2B5EF4-FFF2-40B4-BE49-F238E27FC236}">
                <a16:creationId xmlns:a16="http://schemas.microsoft.com/office/drawing/2014/main" id="{D707CACC-0B29-477C-801B-E2C54D065DA2}"/>
              </a:ext>
            </a:extLst>
          </p:cNvPr>
          <p:cNvSpPr txBox="1"/>
          <p:nvPr/>
        </p:nvSpPr>
        <p:spPr>
          <a:xfrm>
            <a:off x="1938900" y="2905780"/>
            <a:ext cx="8314199"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https://csci1720.net/lecture/video/lecture13-json/008.mp4</a:t>
            </a:r>
            <a:endParaRPr lang="en-US" dirty="0"/>
          </a:p>
        </p:txBody>
      </p:sp>
    </p:spTree>
    <p:extLst>
      <p:ext uri="{BB962C8B-B14F-4D97-AF65-F5344CB8AC3E}">
        <p14:creationId xmlns:p14="http://schemas.microsoft.com/office/powerpoint/2010/main" val="112745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3F29B1B-1747-4BA1-B4E0-7E74F01C97B7}"/>
              </a:ext>
            </a:extLst>
          </p:cNvPr>
          <p:cNvPicPr>
            <a:picLocks noChangeAspect="1"/>
          </p:cNvPicPr>
          <p:nvPr/>
        </p:nvPicPr>
        <p:blipFill>
          <a:blip r:embed="rId2"/>
          <a:stretch>
            <a:fillRect/>
          </a:stretch>
        </p:blipFill>
        <p:spPr>
          <a:xfrm>
            <a:off x="1799774" y="1143691"/>
            <a:ext cx="8475911" cy="4647506"/>
          </a:xfrm>
          <a:prstGeom prst="rect">
            <a:avLst/>
          </a:prstGeom>
        </p:spPr>
      </p:pic>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401935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The response, accessible when we reach </a:t>
            </a:r>
            <a:r>
              <a:rPr lang="en-US" dirty="0" err="1">
                <a:latin typeface="Corbel Light" panose="020B0303020204020204" pitchFamily="34" charset="0"/>
              </a:rPr>
              <a:t>readyState</a:t>
            </a:r>
            <a:r>
              <a:rPr lang="en-US" dirty="0">
                <a:latin typeface="Corbel Light" panose="020B0303020204020204" pitchFamily="34" charset="0"/>
              </a:rPr>
              <a:t> == 4, is in a property called </a:t>
            </a:r>
            <a:r>
              <a:rPr lang="en-US" dirty="0" err="1">
                <a:latin typeface="Corbel Light" panose="020B0303020204020204" pitchFamily="34" charset="0"/>
              </a:rPr>
              <a:t>responseText</a:t>
            </a:r>
            <a:endParaRPr lang="en-US" dirty="0">
              <a:latin typeface="Corbel Light" panose="020B0303020204020204" pitchFamily="34" charset="0"/>
            </a:endParaRPr>
          </a:p>
        </p:txBody>
      </p:sp>
      <p:pic>
        <p:nvPicPr>
          <p:cNvPr id="8" name="Picture 7">
            <a:extLst>
              <a:ext uri="{FF2B5EF4-FFF2-40B4-BE49-F238E27FC236}">
                <a16:creationId xmlns:a16="http://schemas.microsoft.com/office/drawing/2014/main" id="{824F7AA1-47DF-42A0-A4BD-76DBD3678778}"/>
              </a:ext>
            </a:extLst>
          </p:cNvPr>
          <p:cNvPicPr>
            <a:picLocks noChangeAspect="1"/>
          </p:cNvPicPr>
          <p:nvPr/>
        </p:nvPicPr>
        <p:blipFill>
          <a:blip r:embed="rId5"/>
          <a:stretch>
            <a:fillRect/>
          </a:stretch>
        </p:blipFill>
        <p:spPr>
          <a:xfrm>
            <a:off x="1491216" y="148305"/>
            <a:ext cx="9209568" cy="6561389"/>
          </a:xfrm>
          <a:prstGeom prst="rect">
            <a:avLst/>
          </a:prstGeom>
        </p:spPr>
      </p:pic>
      <p:cxnSp>
        <p:nvCxnSpPr>
          <p:cNvPr id="12" name="Straight Arrow Connector 11">
            <a:extLst>
              <a:ext uri="{FF2B5EF4-FFF2-40B4-BE49-F238E27FC236}">
                <a16:creationId xmlns:a16="http://schemas.microsoft.com/office/drawing/2014/main" id="{421BABCB-B113-4DDD-8B5B-F7891AA65BF7}"/>
              </a:ext>
            </a:extLst>
          </p:cNvPr>
          <p:cNvCxnSpPr/>
          <p:nvPr/>
        </p:nvCxnSpPr>
        <p:spPr>
          <a:xfrm>
            <a:off x="3813464" y="4229100"/>
            <a:ext cx="1309254"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So we want to add a check of the </a:t>
            </a:r>
            <a:r>
              <a:rPr lang="en-US" dirty="0" err="1">
                <a:latin typeface="Corbel Light" panose="020B0303020204020204" pitchFamily="34" charset="0"/>
              </a:rPr>
              <a:t>readyState</a:t>
            </a:r>
            <a:r>
              <a:rPr lang="en-US" dirty="0">
                <a:latin typeface="Corbel Light" panose="020B0303020204020204" pitchFamily="34" charset="0"/>
              </a:rPr>
              <a:t> </a:t>
            </a:r>
          </a:p>
          <a:p>
            <a:pPr marL="0" indent="0">
              <a:buNone/>
            </a:pPr>
            <a:endParaRPr lang="en-US" dirty="0">
              <a:latin typeface="Corbel Light" panose="020B0303020204020204" pitchFamily="34" charset="0"/>
            </a:endParaRPr>
          </a:p>
          <a:p>
            <a:pPr marL="2286000" lvl="5" indent="0">
              <a:buNone/>
            </a:pPr>
            <a:r>
              <a:rPr lang="en-US" sz="2800" b="1" dirty="0">
                <a:latin typeface="Courier New" panose="02070309020205020404" pitchFamily="49" charset="0"/>
                <a:cs typeface="Courier New" panose="02070309020205020404" pitchFamily="49" charset="0"/>
              </a:rPr>
              <a:t>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t>
            </a:r>
            <a:br>
              <a:rPr lang="en-US" sz="2800" b="1" dirty="0">
                <a:latin typeface="Courier New" panose="02070309020205020404" pitchFamily="49" charset="0"/>
                <a:cs typeface="Courier New" panose="02070309020205020404" pitchFamily="49" charset="0"/>
              </a:rPr>
            </a:br>
            <a:br>
              <a:rPr lang="en-US" sz="28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6526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2" name="TextBox 11">
            <a:extLst>
              <a:ext uri="{FF2B5EF4-FFF2-40B4-BE49-F238E27FC236}">
                <a16:creationId xmlns:a16="http://schemas.microsoft.com/office/drawing/2014/main" id="{0445CDA5-D77C-4C07-AA41-6DC615AA6A31}"/>
              </a:ext>
            </a:extLst>
          </p:cNvPr>
          <p:cNvSpPr txBox="1"/>
          <p:nvPr/>
        </p:nvSpPr>
        <p:spPr>
          <a:xfrm>
            <a:off x="1934892" y="2905780"/>
            <a:ext cx="8322215"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https://csci1720.net/lecture/video/lecture13-json/009.mp4</a:t>
            </a:r>
            <a:endParaRPr lang="en-US" dirty="0"/>
          </a:p>
        </p:txBody>
      </p:sp>
    </p:spTree>
    <p:extLst>
      <p:ext uri="{BB962C8B-B14F-4D97-AF65-F5344CB8AC3E}">
        <p14:creationId xmlns:p14="http://schemas.microsoft.com/office/powerpoint/2010/main" val="5745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2286000" lvl="5" indent="0">
              <a:buNone/>
            </a:pPr>
            <a:r>
              <a:rPr lang="en-US" sz="2800" b="1" dirty="0">
                <a:latin typeface="Courier New" panose="02070309020205020404" pitchFamily="49" charset="0"/>
                <a:cs typeface="Courier New" panose="02070309020205020404" pitchFamily="49" charset="0"/>
              </a:rPr>
              <a:t>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t>
            </a:r>
            <a:br>
              <a:rPr lang="en-US" sz="2800" b="1" dirty="0">
                <a:latin typeface="Courier New" panose="02070309020205020404" pitchFamily="49" charset="0"/>
                <a:cs typeface="Courier New" panose="02070309020205020404" pitchFamily="49" charset="0"/>
              </a:rPr>
            </a:br>
            <a:br>
              <a:rPr lang="en-US" sz="28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a:t>
            </a:r>
          </a:p>
          <a:p>
            <a:pPr marL="0" indent="0">
              <a:buNone/>
            </a:pPr>
            <a:r>
              <a:rPr lang="en-US" sz="3800" b="1" dirty="0">
                <a:latin typeface="Corbel Light" panose="020B0303020204020204" pitchFamily="34" charset="0"/>
                <a:cs typeface="Courier New" panose="02070309020205020404" pitchFamily="49" charset="0"/>
              </a:rPr>
              <a:t>isn’t quite enough</a:t>
            </a:r>
          </a:p>
          <a:p>
            <a:pPr marL="0" indent="0">
              <a:buNone/>
            </a:pPr>
            <a:r>
              <a:rPr lang="en-US" sz="3800" b="1" dirty="0">
                <a:latin typeface="Corbel Light" panose="020B0303020204020204" pitchFamily="34" charset="0"/>
                <a:cs typeface="Courier New" panose="02070309020205020404" pitchFamily="49" charset="0"/>
              </a:rPr>
              <a:t>We need to also verify that the response was successful</a:t>
            </a:r>
          </a:p>
        </p:txBody>
      </p:sp>
    </p:spTree>
    <p:extLst>
      <p:ext uri="{BB962C8B-B14F-4D97-AF65-F5344CB8AC3E}">
        <p14:creationId xmlns:p14="http://schemas.microsoft.com/office/powerpoint/2010/main" val="12523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a:xfrm>
            <a:off x="228601" y="1825625"/>
            <a:ext cx="11125200" cy="4351338"/>
          </a:xfrm>
        </p:spPr>
        <p:txBody>
          <a:bodyPr>
            <a:normAutofit/>
          </a:bodyPr>
          <a:lstStyle/>
          <a:p>
            <a:pPr marL="2286000" lvl="5" indent="0">
              <a:buNone/>
            </a:pPr>
            <a:r>
              <a:rPr lang="en-US" sz="2800" b="1" dirty="0">
                <a:latin typeface="Courier New" panose="02070309020205020404" pitchFamily="49" charset="0"/>
                <a:cs typeface="Courier New" panose="02070309020205020404" pitchFamily="49" charset="0"/>
              </a:rPr>
              <a:t>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&amp;&amp; </a:t>
            </a:r>
          </a:p>
          <a:p>
            <a:pPr marL="2286000" lvl="5" indent="0">
              <a:buNone/>
            </a:pP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request.status</a:t>
            </a:r>
            <a:r>
              <a:rPr lang="en-US" sz="2800" b="1" dirty="0">
                <a:latin typeface="Courier New" panose="02070309020205020404" pitchFamily="49" charset="0"/>
                <a:cs typeface="Courier New" panose="02070309020205020404" pitchFamily="49" charset="0"/>
              </a:rPr>
              <a:t> == 200) {</a:t>
            </a:r>
            <a:br>
              <a:rPr lang="en-US" sz="2800" b="1" dirty="0">
                <a:latin typeface="Courier New" panose="02070309020205020404" pitchFamily="49" charset="0"/>
                <a:cs typeface="Courier New" panose="02070309020205020404" pitchFamily="49" charset="0"/>
              </a:rPr>
            </a:br>
            <a:br>
              <a:rPr lang="en-US" sz="28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else 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t>
            </a:r>
          </a:p>
          <a:p>
            <a:pPr marL="2286000" lvl="5" indent="0">
              <a:buNone/>
            </a:pPr>
            <a:r>
              <a:rPr lang="en-US" sz="2800" b="1" dirty="0">
                <a:latin typeface="Courier New" panose="02070309020205020404" pitchFamily="49" charset="0"/>
                <a:cs typeface="Courier New" panose="02070309020205020404" pitchFamily="49" charset="0"/>
              </a:rPr>
              <a:t>	console.log('Could not fetch data');</a:t>
            </a:r>
          </a:p>
          <a:p>
            <a:pPr marL="2286000" lvl="5" indent="0">
              <a:buNone/>
            </a:pPr>
            <a:r>
              <a:rPr lang="en-US" sz="2800" b="1" dirty="0">
                <a:latin typeface="Courier New" panose="02070309020205020404" pitchFamily="49" charset="0"/>
                <a:cs typeface="Courier New" panose="02070309020205020404" pitchFamily="49" charset="0"/>
              </a:rPr>
              <a:t>}</a:t>
            </a:r>
          </a:p>
          <a:p>
            <a:pPr marL="0" indent="0">
              <a:buNone/>
            </a:pPr>
            <a:r>
              <a:rPr lang="en-US" b="1" dirty="0">
                <a:latin typeface="Corbel Light" panose="020B0303020204020204" pitchFamily="34" charset="0"/>
                <a:cs typeface="Courier New" panose="02070309020205020404" pitchFamily="49" charset="0"/>
              </a:rPr>
              <a:t>So  if the request finishes with an error, we’ll log an error message to the console</a:t>
            </a:r>
          </a:p>
        </p:txBody>
      </p:sp>
    </p:spTree>
    <p:extLst>
      <p:ext uri="{BB962C8B-B14F-4D97-AF65-F5344CB8AC3E}">
        <p14:creationId xmlns:p14="http://schemas.microsoft.com/office/powerpoint/2010/main" val="10866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TextBox 8">
            <a:extLst>
              <a:ext uri="{FF2B5EF4-FFF2-40B4-BE49-F238E27FC236}">
                <a16:creationId xmlns:a16="http://schemas.microsoft.com/office/drawing/2014/main" id="{A2CFA0A9-6D6F-46D0-9C31-B337506AD64F}"/>
              </a:ext>
            </a:extLst>
          </p:cNvPr>
          <p:cNvSpPr txBox="1"/>
          <p:nvPr/>
        </p:nvSpPr>
        <p:spPr>
          <a:xfrm>
            <a:off x="1703474" y="4571568"/>
            <a:ext cx="8785049" cy="584775"/>
          </a:xfrm>
          <a:prstGeom prst="rect">
            <a:avLst/>
          </a:prstGeom>
          <a:noFill/>
        </p:spPr>
        <p:txBody>
          <a:bodyPr wrap="square" rtlCol="0">
            <a:spAutoFit/>
          </a:bodyPr>
          <a:lstStyle/>
          <a:p>
            <a:pPr algn="ctr"/>
            <a:r>
              <a:rPr lang="en-US" sz="3200" dirty="0">
                <a:solidFill>
                  <a:srgbClr val="FF0000"/>
                </a:solidFill>
                <a:latin typeface="Corbel Light" panose="020B0303020204020204" pitchFamily="34" charset="0"/>
              </a:rPr>
              <a:t>THIS ACTUALLY SHOULD BE 200, NOT '200'. OOPS</a:t>
            </a:r>
          </a:p>
        </p:txBody>
      </p:sp>
      <p:sp>
        <p:nvSpPr>
          <p:cNvPr id="19" name="TextBox 18">
            <a:extLst>
              <a:ext uri="{FF2B5EF4-FFF2-40B4-BE49-F238E27FC236}">
                <a16:creationId xmlns:a16="http://schemas.microsoft.com/office/drawing/2014/main" id="{2B742D33-9048-44E5-82AB-2B5F9211F936}"/>
              </a:ext>
            </a:extLst>
          </p:cNvPr>
          <p:cNvSpPr txBox="1"/>
          <p:nvPr/>
        </p:nvSpPr>
        <p:spPr>
          <a:xfrm>
            <a:off x="1951724" y="2905780"/>
            <a:ext cx="8288551"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https://csci1720.net/lecture/video/lecture13-json/010.mp4</a:t>
            </a:r>
            <a:endParaRPr lang="en-US" dirty="0"/>
          </a:p>
        </p:txBody>
      </p:sp>
    </p:spTree>
    <p:extLst>
      <p:ext uri="{BB962C8B-B14F-4D97-AF65-F5344CB8AC3E}">
        <p14:creationId xmlns:p14="http://schemas.microsoft.com/office/powerpoint/2010/main" val="20216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grpId="1" nodeType="withEffect">
                                  <p:stCondLst>
                                    <p:cond delay="1900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Now we’re making the request, waiting for the response, and making sure that the response is error-free</a:t>
            </a:r>
          </a:p>
          <a:p>
            <a:pPr marL="0" indent="0">
              <a:buNone/>
            </a:pPr>
            <a:r>
              <a:rPr lang="en-US" b="1" dirty="0">
                <a:latin typeface="Corbel Light" panose="020B0303020204020204" pitchFamily="34" charset="0"/>
                <a:cs typeface="Courier New" panose="02070309020205020404" pitchFamily="49" charset="0"/>
              </a:rPr>
              <a:t>Now we need to add a callback function that’ll do something with the data once it has been received</a:t>
            </a:r>
          </a:p>
          <a:p>
            <a:pPr marL="0" indent="0">
              <a:buNone/>
            </a:pPr>
            <a:r>
              <a:rPr lang="en-US" b="1" dirty="0">
                <a:latin typeface="Corbel Light" panose="020B0303020204020204" pitchFamily="34" charset="0"/>
                <a:cs typeface="Courier New" panose="02070309020205020404" pitchFamily="49" charset="0"/>
              </a:rPr>
              <a:t>First, let’s declare a callback function and put all the code we’ve got so far into it</a:t>
            </a:r>
          </a:p>
        </p:txBody>
      </p:sp>
    </p:spTree>
    <p:extLst>
      <p:ext uri="{BB962C8B-B14F-4D97-AF65-F5344CB8AC3E}">
        <p14:creationId xmlns:p14="http://schemas.microsoft.com/office/powerpoint/2010/main" val="330062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pic>
        <p:nvPicPr>
          <p:cNvPr id="13" name="Picture 12">
            <a:extLst>
              <a:ext uri="{FF2B5EF4-FFF2-40B4-BE49-F238E27FC236}">
                <a16:creationId xmlns:a16="http://schemas.microsoft.com/office/drawing/2014/main" id="{CD52868F-D561-4E78-BCA4-1040A5682C52}"/>
              </a:ext>
            </a:extLst>
          </p:cNvPr>
          <p:cNvPicPr>
            <a:picLocks noChangeAspect="1"/>
          </p:cNvPicPr>
          <p:nvPr/>
        </p:nvPicPr>
        <p:blipFill>
          <a:blip r:embed="rId5"/>
          <a:stretch>
            <a:fillRect/>
          </a:stretch>
        </p:blipFill>
        <p:spPr>
          <a:xfrm>
            <a:off x="2115006" y="1345173"/>
            <a:ext cx="7961988" cy="5394924"/>
          </a:xfrm>
          <a:prstGeom prst="rect">
            <a:avLst/>
          </a:prstGeom>
        </p:spPr>
      </p:pic>
    </p:spTree>
    <p:extLst>
      <p:ext uri="{BB962C8B-B14F-4D97-AF65-F5344CB8AC3E}">
        <p14:creationId xmlns:p14="http://schemas.microsoft.com/office/powerpoint/2010/main" val="19307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dirty="0">
                <a:latin typeface="Candara Light" panose="020E0502030303020204" pitchFamily="34" charset="0"/>
              </a:rPr>
              <a:t>For example:</a:t>
            </a:r>
          </a:p>
          <a:p>
            <a:pPr marL="457200" lvl="1" indent="0">
              <a:buNone/>
            </a:pPr>
            <a:r>
              <a:rPr lang="en-US" sz="2800" dirty="0">
                <a:latin typeface="Candara Light" panose="020E0502030303020204" pitchFamily="34" charset="0"/>
              </a:rPr>
              <a:t>Each contains the same ‘kind’ of data, but with different values for that data</a:t>
            </a:r>
          </a:p>
          <a:p>
            <a:pPr marL="457200" lvl="1" indent="0">
              <a:buNone/>
            </a:pPr>
            <a:r>
              <a:rPr lang="en-US" sz="2800" dirty="0">
                <a:latin typeface="Candara Light" panose="020E0502030303020204" pitchFamily="34" charset="0"/>
              </a:rPr>
              <a:t>We can change the ‘make’ of car1 (and probably should) to ‘Chevrolet’ </a:t>
            </a:r>
          </a:p>
          <a:p>
            <a:pPr marL="457200" lvl="1" indent="0">
              <a:buNone/>
            </a:pPr>
            <a:r>
              <a:rPr lang="en-US" sz="2800" dirty="0">
                <a:latin typeface="Candara Light" panose="020E0502030303020204" pitchFamily="34" charset="0"/>
              </a:rPr>
              <a:t>Action is specific to car1; car2 is not affected</a:t>
            </a:r>
          </a:p>
          <a:p>
            <a:pPr marL="457200" lvl="1" indent="0">
              <a:buNone/>
            </a:pPr>
            <a:r>
              <a:rPr lang="en-US" sz="2800" dirty="0">
                <a:latin typeface="Candara Light" panose="020E0502030303020204" pitchFamily="34" charset="0"/>
              </a:rPr>
              <a:t>We could delete car2, but car1 would still persist</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Now we can call the function with a separate function</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r>
              <a:rPr lang="en-US" b="1" dirty="0">
                <a:latin typeface="Corbel Light" panose="020B0303020204020204" pitchFamily="34" charset="0"/>
                <a:cs typeface="Courier New" panose="02070309020205020404" pitchFamily="49" charset="0"/>
              </a:rPr>
              <a:t>But we need to do a little more to tie it in to the request</a:t>
            </a:r>
          </a:p>
          <a:p>
            <a:pPr marL="0" indent="0">
              <a:buNone/>
            </a:pPr>
            <a:endParaRPr lang="en-US" b="1" dirty="0">
              <a:latin typeface="Corbel Light" panose="020B0303020204020204" pitchFamily="34" charset="0"/>
              <a:cs typeface="Courier New" panose="02070309020205020404" pitchFamily="49" charset="0"/>
            </a:endParaRPr>
          </a:p>
        </p:txBody>
      </p:sp>
      <p:pic>
        <p:nvPicPr>
          <p:cNvPr id="8" name="Picture 7">
            <a:extLst>
              <a:ext uri="{FF2B5EF4-FFF2-40B4-BE49-F238E27FC236}">
                <a16:creationId xmlns:a16="http://schemas.microsoft.com/office/drawing/2014/main" id="{7684BBB0-96EA-4F71-8396-487E52CDE8B5}"/>
              </a:ext>
            </a:extLst>
          </p:cNvPr>
          <p:cNvPicPr>
            <a:picLocks noChangeAspect="1"/>
          </p:cNvPicPr>
          <p:nvPr/>
        </p:nvPicPr>
        <p:blipFill>
          <a:blip r:embed="rId5"/>
          <a:stretch>
            <a:fillRect/>
          </a:stretch>
        </p:blipFill>
        <p:spPr>
          <a:xfrm>
            <a:off x="4732704" y="2538957"/>
            <a:ext cx="2726592" cy="801325"/>
          </a:xfrm>
          <a:prstGeom prst="rect">
            <a:avLst/>
          </a:prstGeom>
        </p:spPr>
      </p:pic>
    </p:spTree>
    <p:extLst>
      <p:ext uri="{BB962C8B-B14F-4D97-AF65-F5344CB8AC3E}">
        <p14:creationId xmlns:p14="http://schemas.microsoft.com/office/powerpoint/2010/main" val="213893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Turn it into a callback</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1" name="Picture 10">
            <a:extLst>
              <a:ext uri="{FF2B5EF4-FFF2-40B4-BE49-F238E27FC236}">
                <a16:creationId xmlns:a16="http://schemas.microsoft.com/office/drawing/2014/main" id="{026A40A1-B7D4-431E-8790-8274937E4B52}"/>
              </a:ext>
            </a:extLst>
          </p:cNvPr>
          <p:cNvPicPr>
            <a:picLocks noChangeAspect="1"/>
          </p:cNvPicPr>
          <p:nvPr/>
        </p:nvPicPr>
        <p:blipFill>
          <a:blip r:embed="rId5"/>
          <a:stretch>
            <a:fillRect/>
          </a:stretch>
        </p:blipFill>
        <p:spPr>
          <a:xfrm>
            <a:off x="4467063" y="2410013"/>
            <a:ext cx="3257873" cy="1480852"/>
          </a:xfrm>
          <a:prstGeom prst="rect">
            <a:avLst/>
          </a:prstGeom>
        </p:spPr>
      </p:pic>
    </p:spTree>
    <p:extLst>
      <p:ext uri="{BB962C8B-B14F-4D97-AF65-F5344CB8AC3E}">
        <p14:creationId xmlns:p14="http://schemas.microsoft.com/office/powerpoint/2010/main" val="92374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Add a call to the callback to our code</a:t>
            </a:r>
          </a:p>
          <a:p>
            <a:pPr marL="0" indent="0">
              <a:buNone/>
            </a:pPr>
            <a:r>
              <a:rPr lang="en-US" b="1" dirty="0">
                <a:latin typeface="Corbel Light" panose="020B0303020204020204" pitchFamily="34" charset="0"/>
                <a:cs typeface="Courier New" panose="02070309020205020404" pitchFamily="49" charset="0"/>
              </a:rPr>
              <a:t>We’ll call it ‘callback,’ but the name could be anything</a:t>
            </a:r>
          </a:p>
        </p:txBody>
      </p:sp>
    </p:spTree>
    <p:extLst>
      <p:ext uri="{BB962C8B-B14F-4D97-AF65-F5344CB8AC3E}">
        <p14:creationId xmlns:p14="http://schemas.microsoft.com/office/powerpoint/2010/main" val="22064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pic>
        <p:nvPicPr>
          <p:cNvPr id="23" name="Picture 22">
            <a:extLst>
              <a:ext uri="{FF2B5EF4-FFF2-40B4-BE49-F238E27FC236}">
                <a16:creationId xmlns:a16="http://schemas.microsoft.com/office/drawing/2014/main" id="{EA41C467-6447-42CF-BDDF-BF9540161571}"/>
              </a:ext>
            </a:extLst>
          </p:cNvPr>
          <p:cNvPicPr>
            <a:picLocks noChangeAspect="1"/>
          </p:cNvPicPr>
          <p:nvPr/>
        </p:nvPicPr>
        <p:blipFill>
          <a:blip r:embed="rId5"/>
          <a:stretch>
            <a:fillRect/>
          </a:stretch>
        </p:blipFill>
        <p:spPr>
          <a:xfrm>
            <a:off x="2362946" y="1371762"/>
            <a:ext cx="7466108" cy="5017417"/>
          </a:xfrm>
          <a:prstGeom prst="rect">
            <a:avLst/>
          </a:prstGeom>
        </p:spPr>
      </p:pic>
      <p:cxnSp>
        <p:nvCxnSpPr>
          <p:cNvPr id="15" name="Straight Arrow Connector 14">
            <a:extLst>
              <a:ext uri="{FF2B5EF4-FFF2-40B4-BE49-F238E27FC236}">
                <a16:creationId xmlns:a16="http://schemas.microsoft.com/office/drawing/2014/main" id="{F1B9B9FF-C306-4E3D-95EF-7C565FDEA068}"/>
              </a:ext>
            </a:extLst>
          </p:cNvPr>
          <p:cNvCxnSpPr/>
          <p:nvPr/>
        </p:nvCxnSpPr>
        <p:spPr>
          <a:xfrm>
            <a:off x="2805545" y="3335482"/>
            <a:ext cx="841664" cy="0"/>
          </a:xfrm>
          <a:prstGeom prst="straightConnector1">
            <a:avLst/>
          </a:prstGeom>
          <a:ln w="762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0AC98A1-0A0A-4073-A7E5-B8FFEC71558C}"/>
              </a:ext>
            </a:extLst>
          </p:cNvPr>
          <p:cNvCxnSpPr/>
          <p:nvPr/>
        </p:nvCxnSpPr>
        <p:spPr>
          <a:xfrm>
            <a:off x="2805545" y="3867496"/>
            <a:ext cx="841664" cy="0"/>
          </a:xfrm>
          <a:prstGeom prst="straightConnector1">
            <a:avLst/>
          </a:prstGeom>
          <a:ln w="762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C6B668-83A9-4342-AB90-7883E802234A}"/>
              </a:ext>
            </a:extLst>
          </p:cNvPr>
          <p:cNvCxnSpPr>
            <a:cxnSpLocks/>
          </p:cNvCxnSpPr>
          <p:nvPr/>
        </p:nvCxnSpPr>
        <p:spPr>
          <a:xfrm flipH="1" flipV="1">
            <a:off x="4968240" y="1690688"/>
            <a:ext cx="487680" cy="610552"/>
          </a:xfrm>
          <a:prstGeom prst="straightConnector1">
            <a:avLst/>
          </a:prstGeom>
          <a:ln w="762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25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Add some test code</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9" name="Picture 18">
            <a:extLst>
              <a:ext uri="{FF2B5EF4-FFF2-40B4-BE49-F238E27FC236}">
                <a16:creationId xmlns:a16="http://schemas.microsoft.com/office/drawing/2014/main" id="{4B6C2AEF-081B-4598-B43F-E4E5C03087CE}"/>
              </a:ext>
            </a:extLst>
          </p:cNvPr>
          <p:cNvPicPr>
            <a:picLocks noChangeAspect="1"/>
          </p:cNvPicPr>
          <p:nvPr/>
        </p:nvPicPr>
        <p:blipFill>
          <a:blip r:embed="rId5"/>
          <a:stretch>
            <a:fillRect/>
          </a:stretch>
        </p:blipFill>
        <p:spPr>
          <a:xfrm>
            <a:off x="3042778" y="2498399"/>
            <a:ext cx="6106443" cy="1431576"/>
          </a:xfrm>
          <a:prstGeom prst="rect">
            <a:avLst/>
          </a:prstGeom>
        </p:spPr>
      </p:pic>
    </p:spTree>
    <p:extLst>
      <p:ext uri="{BB962C8B-B14F-4D97-AF65-F5344CB8AC3E}">
        <p14:creationId xmlns:p14="http://schemas.microsoft.com/office/powerpoint/2010/main" val="6398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Test the code</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2" name="Picture 11">
            <a:extLst>
              <a:ext uri="{FF2B5EF4-FFF2-40B4-BE49-F238E27FC236}">
                <a16:creationId xmlns:a16="http://schemas.microsoft.com/office/drawing/2014/main" id="{6600E77F-C4C9-4AB3-A4D0-EF7485A25F26}"/>
              </a:ext>
            </a:extLst>
          </p:cNvPr>
          <p:cNvPicPr>
            <a:picLocks noChangeAspect="1"/>
          </p:cNvPicPr>
          <p:nvPr/>
        </p:nvPicPr>
        <p:blipFill>
          <a:blip r:embed="rId5"/>
          <a:stretch>
            <a:fillRect/>
          </a:stretch>
        </p:blipFill>
        <p:spPr>
          <a:xfrm>
            <a:off x="989838" y="2564425"/>
            <a:ext cx="10363962" cy="2816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78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This is fine, as far as it goes</a:t>
            </a:r>
          </a:p>
          <a:p>
            <a:pPr marL="0" indent="0">
              <a:buNone/>
            </a:pPr>
            <a:r>
              <a:rPr lang="en-US" b="1" dirty="0">
                <a:latin typeface="Corbel Light" panose="020B0303020204020204" pitchFamily="34" charset="0"/>
                <a:cs typeface="Courier New" panose="02070309020205020404" pitchFamily="49" charset="0"/>
              </a:rPr>
              <a:t>But notice that we get the same feedback whether the call was a success or not</a:t>
            </a:r>
          </a:p>
          <a:p>
            <a:pPr marL="0" indent="0">
              <a:buNone/>
            </a:pPr>
            <a:r>
              <a:rPr lang="en-US" b="1" dirty="0">
                <a:latin typeface="Corbel Light" panose="020B0303020204020204" pitchFamily="34" charset="0"/>
                <a:cs typeface="Courier New" panose="02070309020205020404" pitchFamily="49" charset="0"/>
              </a:rPr>
              <a:t>We need to add a couple of parameters to be able to distinguish between the two</a:t>
            </a:r>
          </a:p>
        </p:txBody>
      </p:sp>
    </p:spTree>
    <p:extLst>
      <p:ext uri="{BB962C8B-B14F-4D97-AF65-F5344CB8AC3E}">
        <p14:creationId xmlns:p14="http://schemas.microsoft.com/office/powerpoint/2010/main" val="381325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pic>
        <p:nvPicPr>
          <p:cNvPr id="8" name="Content Placeholder 7">
            <a:extLst>
              <a:ext uri="{FF2B5EF4-FFF2-40B4-BE49-F238E27FC236}">
                <a16:creationId xmlns:a16="http://schemas.microsoft.com/office/drawing/2014/main" id="{CEE485E6-49A6-42D6-B9EC-01C735CC73AB}"/>
              </a:ext>
            </a:extLst>
          </p:cNvPr>
          <p:cNvPicPr>
            <a:picLocks noGrp="1" noChangeAspect="1"/>
          </p:cNvPicPr>
          <p:nvPr>
            <p:ph idx="1"/>
          </p:nvPr>
        </p:nvPicPr>
        <p:blipFill>
          <a:blip r:embed="rId5"/>
          <a:stretch>
            <a:fillRect/>
          </a:stretch>
        </p:blipFill>
        <p:spPr>
          <a:xfrm>
            <a:off x="3391281" y="1690688"/>
            <a:ext cx="5409437" cy="1237453"/>
          </a:xfrm>
        </p:spPr>
      </p:pic>
      <p:sp>
        <p:nvSpPr>
          <p:cNvPr id="11" name="Content Placeholder 8">
            <a:extLst>
              <a:ext uri="{FF2B5EF4-FFF2-40B4-BE49-F238E27FC236}">
                <a16:creationId xmlns:a16="http://schemas.microsoft.com/office/drawing/2014/main" id="{67727171-E402-4E5D-8448-71B9666125DD}"/>
              </a:ext>
            </a:extLst>
          </p:cNvPr>
          <p:cNvSpPr txBox="1">
            <a:spLocks/>
          </p:cNvSpPr>
          <p:nvPr/>
        </p:nvSpPr>
        <p:spPr>
          <a:xfrm>
            <a:off x="838200" y="3429000"/>
            <a:ext cx="10515600" cy="2218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So we’re going to pass two parameters -&gt; err (error) and data (data)</a:t>
            </a:r>
          </a:p>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By convention, we call them ‘err’ and ‘data’</a:t>
            </a:r>
          </a:p>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Now, we can modify the code above to differentiate between success and failure</a:t>
            </a:r>
          </a:p>
        </p:txBody>
      </p:sp>
    </p:spTree>
    <p:extLst>
      <p:ext uri="{BB962C8B-B14F-4D97-AF65-F5344CB8AC3E}">
        <p14:creationId xmlns:p14="http://schemas.microsoft.com/office/powerpoint/2010/main" val="27638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67727171-E402-4E5D-8448-71B9666125DD}"/>
              </a:ext>
            </a:extLst>
          </p:cNvPr>
          <p:cNvSpPr txBox="1">
            <a:spLocks/>
          </p:cNvSpPr>
          <p:nvPr/>
        </p:nvSpPr>
        <p:spPr>
          <a:xfrm>
            <a:off x="838200" y="3941423"/>
            <a:ext cx="10515600" cy="2218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If the call is successful, the ‘err’ parameter will be undefined and we can pass the data back</a:t>
            </a:r>
          </a:p>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If it is not successful, we can pass an error message back while the data parameter is undefined</a:t>
            </a:r>
          </a:p>
        </p:txBody>
      </p:sp>
      <p:pic>
        <p:nvPicPr>
          <p:cNvPr id="13" name="Picture 12">
            <a:extLst>
              <a:ext uri="{FF2B5EF4-FFF2-40B4-BE49-F238E27FC236}">
                <a16:creationId xmlns:a16="http://schemas.microsoft.com/office/drawing/2014/main" id="{5AE7F934-36E3-4DFA-B214-2997F470D50E}"/>
              </a:ext>
            </a:extLst>
          </p:cNvPr>
          <p:cNvPicPr>
            <a:picLocks noChangeAspect="1"/>
          </p:cNvPicPr>
          <p:nvPr/>
        </p:nvPicPr>
        <p:blipFill>
          <a:blip r:embed="rId5"/>
          <a:stretch>
            <a:fillRect/>
          </a:stretch>
        </p:blipFill>
        <p:spPr>
          <a:xfrm>
            <a:off x="2123506" y="1400579"/>
            <a:ext cx="7633458" cy="2540844"/>
          </a:xfrm>
          <a:prstGeom prst="rect">
            <a:avLst/>
          </a:prstGeom>
        </p:spPr>
      </p:pic>
    </p:spTree>
    <p:extLst>
      <p:ext uri="{BB962C8B-B14F-4D97-AF65-F5344CB8AC3E}">
        <p14:creationId xmlns:p14="http://schemas.microsoft.com/office/powerpoint/2010/main" val="247727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a:xfrm>
            <a:off x="838200" y="1825625"/>
            <a:ext cx="10515600" cy="861681"/>
          </a:xfrm>
        </p:spPr>
        <p:txBody>
          <a:bodyPr>
            <a:normAutofit/>
          </a:bodyPr>
          <a:lstStyle/>
          <a:p>
            <a:pPr marL="0" indent="0">
              <a:buNone/>
            </a:pPr>
            <a:r>
              <a:rPr lang="en-US" b="1" dirty="0">
                <a:latin typeface="Corbel Light" panose="020B0303020204020204" pitchFamily="34" charset="0"/>
                <a:cs typeface="Courier New" panose="02070309020205020404" pitchFamily="49" charset="0"/>
              </a:rPr>
              <a:t>Now, we can modify the callback to handle either condition</a:t>
            </a:r>
          </a:p>
        </p:txBody>
      </p:sp>
      <p:pic>
        <p:nvPicPr>
          <p:cNvPr id="8" name="Picture 7">
            <a:extLst>
              <a:ext uri="{FF2B5EF4-FFF2-40B4-BE49-F238E27FC236}">
                <a16:creationId xmlns:a16="http://schemas.microsoft.com/office/drawing/2014/main" id="{2CCAC66B-EA5B-4E3B-956C-DECDF7E64664}"/>
              </a:ext>
            </a:extLst>
          </p:cNvPr>
          <p:cNvPicPr>
            <a:picLocks noChangeAspect="1"/>
          </p:cNvPicPr>
          <p:nvPr/>
        </p:nvPicPr>
        <p:blipFill>
          <a:blip r:embed="rId5"/>
          <a:stretch>
            <a:fillRect/>
          </a:stretch>
        </p:blipFill>
        <p:spPr>
          <a:xfrm>
            <a:off x="3869933" y="2339495"/>
            <a:ext cx="4452134" cy="2572987"/>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If we load this into the browser (without the ‘Intentional error’):</a:t>
            </a:r>
          </a:p>
        </p:txBody>
      </p:sp>
    </p:spTree>
    <p:extLst>
      <p:ext uri="{BB962C8B-B14F-4D97-AF65-F5344CB8AC3E}">
        <p14:creationId xmlns:p14="http://schemas.microsoft.com/office/powerpoint/2010/main" val="331995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None/>
            </a:pPr>
            <a:r>
              <a:rPr lang="en-US" dirty="0">
                <a:latin typeface="Candara Light" panose="020E0502030303020204" pitchFamily="34" charset="0"/>
              </a:rPr>
              <a:t>Values assigned to keys can have several data types</a:t>
            </a:r>
          </a:p>
          <a:p>
            <a:pPr marL="457200" lvl="1" indent="0">
              <a:buNone/>
            </a:pPr>
            <a:r>
              <a:rPr lang="en-US" sz="2800" dirty="0">
                <a:latin typeface="Candara Light" panose="020E0502030303020204" pitchFamily="34" charset="0"/>
              </a:rPr>
              <a:t>Primitives</a:t>
            </a:r>
          </a:p>
          <a:p>
            <a:pPr marL="457200" lvl="1" indent="0">
              <a:buNone/>
            </a:pPr>
            <a:r>
              <a:rPr lang="en-US" sz="2800" dirty="0">
                <a:latin typeface="Candara Light" panose="020E0502030303020204" pitchFamily="34" charset="0"/>
              </a:rPr>
              <a:t>Arrays</a:t>
            </a:r>
          </a:p>
          <a:p>
            <a:pPr marL="457200" lvl="1" indent="0">
              <a:buNone/>
            </a:pPr>
            <a:r>
              <a:rPr lang="en-US" sz="2800" dirty="0">
                <a:latin typeface="Candara Light" panose="020E0502030303020204" pitchFamily="34" charset="0"/>
              </a:rPr>
              <a:t>Objects</a:t>
            </a:r>
          </a:p>
          <a:p>
            <a:pPr marL="457200" lvl="1" indent="0">
              <a:buNone/>
            </a:pPr>
            <a:r>
              <a:rPr lang="en-US" sz="2800" dirty="0">
                <a:latin typeface="Candara Light" panose="020E0502030303020204" pitchFamily="34" charset="0"/>
              </a:rPr>
              <a:t>Arrays of objects</a:t>
            </a:r>
          </a:p>
          <a:p>
            <a:pPr marL="457200" lvl="1" indent="0">
              <a:buNone/>
            </a:pPr>
            <a:r>
              <a:rPr lang="en-US" sz="2800" dirty="0">
                <a:latin typeface="Candara Light" panose="020E0502030303020204" pitchFamily="34" charset="0"/>
              </a:rPr>
              <a:t>Functions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8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8" name="Picture 7">
            <a:extLst>
              <a:ext uri="{FF2B5EF4-FFF2-40B4-BE49-F238E27FC236}">
                <a16:creationId xmlns:a16="http://schemas.microsoft.com/office/drawing/2014/main" id="{C1FC2ACE-A400-428F-89A9-9B239AB21B02}"/>
              </a:ext>
            </a:extLst>
          </p:cNvPr>
          <p:cNvPicPr>
            <a:picLocks noChangeAspect="1"/>
          </p:cNvPicPr>
          <p:nvPr/>
        </p:nvPicPr>
        <p:blipFill>
          <a:blip r:embed="rId5"/>
          <a:stretch>
            <a:fillRect/>
          </a:stretch>
        </p:blipFill>
        <p:spPr>
          <a:xfrm>
            <a:off x="1442472" y="1243775"/>
            <a:ext cx="9190516" cy="4370449"/>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50DD717C-AAF3-41C2-8AD8-2D0C6E549731}"/>
              </a:ext>
            </a:extLst>
          </p:cNvPr>
          <p:cNvSpPr txBox="1"/>
          <p:nvPr/>
        </p:nvSpPr>
        <p:spPr>
          <a:xfrm>
            <a:off x="8622423" y="5205264"/>
            <a:ext cx="1731243" cy="523220"/>
          </a:xfrm>
          <a:prstGeom prst="rect">
            <a:avLst/>
          </a:prstGeom>
          <a:noFill/>
        </p:spPr>
        <p:txBody>
          <a:bodyPr wrap="none" rtlCol="0">
            <a:spAutoFit/>
          </a:bodyPr>
          <a:lstStyle/>
          <a:p>
            <a:r>
              <a:rPr lang="en-US" sz="2800" dirty="0">
                <a:solidFill>
                  <a:srgbClr val="FF0000"/>
                </a:solidFill>
              </a:rPr>
              <a:t>NO ERROR</a:t>
            </a:r>
          </a:p>
        </p:txBody>
      </p:sp>
    </p:spTree>
    <p:extLst>
      <p:ext uri="{BB962C8B-B14F-4D97-AF65-F5344CB8AC3E}">
        <p14:creationId xmlns:p14="http://schemas.microsoft.com/office/powerpoint/2010/main" val="375985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3" name="Picture 12">
            <a:extLst>
              <a:ext uri="{FF2B5EF4-FFF2-40B4-BE49-F238E27FC236}">
                <a16:creationId xmlns:a16="http://schemas.microsoft.com/office/drawing/2014/main" id="{B6B554C3-1350-42D9-9496-E7D4038129AC}"/>
              </a:ext>
            </a:extLst>
          </p:cNvPr>
          <p:cNvPicPr>
            <a:picLocks noChangeAspect="1"/>
          </p:cNvPicPr>
          <p:nvPr/>
        </p:nvPicPr>
        <p:blipFill>
          <a:blip r:embed="rId5"/>
          <a:stretch>
            <a:fillRect/>
          </a:stretch>
        </p:blipFill>
        <p:spPr>
          <a:xfrm>
            <a:off x="974644" y="1808587"/>
            <a:ext cx="10242712" cy="3240825"/>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3002E5F0-05FE-479C-ACC8-1F9D1996C1B7}"/>
              </a:ext>
            </a:extLst>
          </p:cNvPr>
          <p:cNvSpPr txBox="1"/>
          <p:nvPr/>
        </p:nvSpPr>
        <p:spPr>
          <a:xfrm>
            <a:off x="8622423" y="5205264"/>
            <a:ext cx="2898229" cy="523220"/>
          </a:xfrm>
          <a:prstGeom prst="rect">
            <a:avLst/>
          </a:prstGeom>
          <a:noFill/>
        </p:spPr>
        <p:txBody>
          <a:bodyPr wrap="none" rtlCol="0">
            <a:spAutoFit/>
          </a:bodyPr>
          <a:lstStyle/>
          <a:p>
            <a:r>
              <a:rPr lang="en-US" sz="2800" dirty="0">
                <a:solidFill>
                  <a:srgbClr val="FF0000"/>
                </a:solidFill>
              </a:rPr>
              <a:t>ERROR OCCURRED</a:t>
            </a:r>
          </a:p>
        </p:txBody>
      </p:sp>
    </p:spTree>
    <p:extLst>
      <p:ext uri="{BB962C8B-B14F-4D97-AF65-F5344CB8AC3E}">
        <p14:creationId xmlns:p14="http://schemas.microsoft.com/office/powerpoint/2010/main" val="17669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3" name="TextBox 12">
            <a:extLst>
              <a:ext uri="{FF2B5EF4-FFF2-40B4-BE49-F238E27FC236}">
                <a16:creationId xmlns:a16="http://schemas.microsoft.com/office/drawing/2014/main" id="{E73FA88E-2F56-4376-BDD0-D5A51F6F99F7}"/>
              </a:ext>
            </a:extLst>
          </p:cNvPr>
          <p:cNvSpPr txBox="1"/>
          <p:nvPr/>
        </p:nvSpPr>
        <p:spPr>
          <a:xfrm>
            <a:off x="2317503" y="2904783"/>
            <a:ext cx="8250079"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https://csci1720.net/lecture/video/lecture13-json/011.mp4</a:t>
            </a:r>
            <a:endParaRPr lang="en-US" dirty="0"/>
          </a:p>
        </p:txBody>
      </p:sp>
    </p:spTree>
    <p:extLst>
      <p:ext uri="{BB962C8B-B14F-4D97-AF65-F5344CB8AC3E}">
        <p14:creationId xmlns:p14="http://schemas.microsoft.com/office/powerpoint/2010/main" val="422581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So now we’ve got the data back from the request without blocking the code</a:t>
            </a:r>
          </a:p>
          <a:p>
            <a:pPr marL="0" indent="0">
              <a:buNone/>
            </a:pPr>
            <a:r>
              <a:rPr lang="en-US" b="1" dirty="0">
                <a:latin typeface="Corbel Light" panose="020B0303020204020204" pitchFamily="34" charset="0"/>
                <a:cs typeface="Courier New" panose="02070309020205020404" pitchFamily="49" charset="0"/>
              </a:rPr>
              <a:t>So, what do we do with it?</a:t>
            </a:r>
          </a:p>
          <a:p>
            <a:pPr marL="0" indent="0">
              <a:buNone/>
            </a:pPr>
            <a:r>
              <a:rPr lang="en-US" b="1" dirty="0">
                <a:latin typeface="Corbel Light" panose="020B0303020204020204" pitchFamily="34" charset="0"/>
                <a:cs typeface="Courier New" panose="02070309020205020404" pitchFamily="49" charset="0"/>
              </a:rPr>
              <a:t>How can we manipulate the data once it has been returned?</a:t>
            </a:r>
          </a:p>
          <a:p>
            <a:pPr marL="0" indent="0">
              <a:buNone/>
            </a:pPr>
            <a:r>
              <a:rPr lang="en-US" b="1" dirty="0">
                <a:latin typeface="Corbel Light" panose="020B0303020204020204" pitchFamily="34" charset="0"/>
                <a:cs typeface="Courier New" panose="02070309020205020404" pitchFamily="49" charset="0"/>
              </a:rPr>
              <a:t>The data is returned as text, but we need to convert it to something we can use</a:t>
            </a:r>
          </a:p>
          <a:p>
            <a:pPr marL="0" indent="0">
              <a:buNone/>
            </a:pPr>
            <a:r>
              <a:rPr lang="en-US" b="1" dirty="0">
                <a:latin typeface="Corbel Light" panose="020B0303020204020204" pitchFamily="34" charset="0"/>
                <a:cs typeface="Courier New" panose="02070309020205020404" pitchFamily="49" charset="0"/>
              </a:rPr>
              <a:t>Enter JSON</a:t>
            </a:r>
          </a:p>
        </p:txBody>
      </p:sp>
    </p:spTree>
    <p:extLst>
      <p:ext uri="{BB962C8B-B14F-4D97-AF65-F5344CB8AC3E}">
        <p14:creationId xmlns:p14="http://schemas.microsoft.com/office/powerpoint/2010/main" val="11003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4" name="TextBox 13">
            <a:extLst>
              <a:ext uri="{FF2B5EF4-FFF2-40B4-BE49-F238E27FC236}">
                <a16:creationId xmlns:a16="http://schemas.microsoft.com/office/drawing/2014/main" id="{F2D030EB-B9FF-4263-8048-90FA82049D91}"/>
              </a:ext>
            </a:extLst>
          </p:cNvPr>
          <p:cNvSpPr txBox="1"/>
          <p:nvPr/>
        </p:nvSpPr>
        <p:spPr>
          <a:xfrm>
            <a:off x="1950121" y="2905780"/>
            <a:ext cx="8291757"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https://csci1720.net/lecture/video/lecture13-json/012.mp4</a:t>
            </a:r>
            <a:endParaRPr lang="en-US" dirty="0"/>
          </a:p>
        </p:txBody>
      </p:sp>
    </p:spTree>
    <p:extLst>
      <p:ext uri="{BB962C8B-B14F-4D97-AF65-F5344CB8AC3E}">
        <p14:creationId xmlns:p14="http://schemas.microsoft.com/office/powerpoint/2010/main" val="31925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err="1">
                <a:latin typeface="Corbel Light" panose="020B0303020204020204" pitchFamily="34" charset="0"/>
                <a:cs typeface="Courier New" panose="02070309020205020404" pitchFamily="49" charset="0"/>
              </a:rPr>
              <a:t>JSON.parse</a:t>
            </a:r>
            <a:r>
              <a:rPr lang="en-US" b="1" dirty="0">
                <a:latin typeface="Corbel Light" panose="020B0303020204020204" pitchFamily="34" charset="0"/>
                <a:cs typeface="Courier New" panose="02070309020205020404" pitchFamily="49" charset="0"/>
              </a:rPr>
              <a:t>() will convert a properly formatted text string into an array of JSON objects</a:t>
            </a:r>
          </a:p>
          <a:p>
            <a:pPr marL="0" indent="0">
              <a:buNone/>
            </a:pPr>
            <a:r>
              <a:rPr lang="en-US" b="1" dirty="0">
                <a:latin typeface="Corbel Light" panose="020B0303020204020204" pitchFamily="34" charset="0"/>
                <a:cs typeface="Courier New" panose="02070309020205020404" pitchFamily="49" charset="0"/>
              </a:rPr>
              <a:t>We can then access that array and process the data however our application requires</a:t>
            </a:r>
          </a:p>
          <a:p>
            <a:pPr marL="0" indent="0">
              <a:buNone/>
            </a:pPr>
            <a:r>
              <a:rPr lang="en-US" b="1" dirty="0">
                <a:latin typeface="Corbel Light" panose="020B0303020204020204" pitchFamily="34" charset="0"/>
                <a:cs typeface="Courier New" panose="02070309020205020404" pitchFamily="49" charset="0"/>
              </a:rPr>
              <a:t>We could use a local JSON file for our data:</a:t>
            </a:r>
          </a:p>
        </p:txBody>
      </p:sp>
    </p:spTree>
    <p:extLst>
      <p:ext uri="{BB962C8B-B14F-4D97-AF65-F5344CB8AC3E}">
        <p14:creationId xmlns:p14="http://schemas.microsoft.com/office/powerpoint/2010/main" val="25730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4" name="TextBox 13">
            <a:extLst>
              <a:ext uri="{FF2B5EF4-FFF2-40B4-BE49-F238E27FC236}">
                <a16:creationId xmlns:a16="http://schemas.microsoft.com/office/drawing/2014/main" id="{FD89AB17-9CB2-4D08-B976-1AB0516D827E}"/>
              </a:ext>
            </a:extLst>
          </p:cNvPr>
          <p:cNvSpPr txBox="1"/>
          <p:nvPr/>
        </p:nvSpPr>
        <p:spPr>
          <a:xfrm>
            <a:off x="1972146" y="2904784"/>
            <a:ext cx="8247707"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https://csci1720.net/lecture/video/lecture13-json/013.mp4</a:t>
            </a:r>
            <a:endParaRPr lang="en-US" dirty="0"/>
          </a:p>
        </p:txBody>
      </p:sp>
    </p:spTree>
    <p:extLst>
      <p:ext uri="{BB962C8B-B14F-4D97-AF65-F5344CB8AC3E}">
        <p14:creationId xmlns:p14="http://schemas.microsoft.com/office/powerpoint/2010/main" val="105315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Naturally, there are more issues with asynchronous requests…</a:t>
            </a:r>
          </a:p>
          <a:p>
            <a:pPr marL="0" indent="0">
              <a:buNone/>
            </a:pPr>
            <a:r>
              <a:rPr lang="en-US" b="1" dirty="0">
                <a:latin typeface="Corbel Light" panose="020B0303020204020204" pitchFamily="34" charset="0"/>
                <a:cs typeface="Courier New" panose="02070309020205020404" pitchFamily="49" charset="0"/>
              </a:rPr>
              <a:t>What if we want to do multiple requests against (possibly) multiple endpoints</a:t>
            </a:r>
          </a:p>
          <a:p>
            <a:pPr marL="0" indent="0">
              <a:buNone/>
            </a:pPr>
            <a:r>
              <a:rPr lang="en-US" b="1" dirty="0">
                <a:latin typeface="Corbel Light" panose="020B0303020204020204" pitchFamily="34" charset="0"/>
                <a:cs typeface="Courier New" panose="02070309020205020404" pitchFamily="49" charset="0"/>
              </a:rPr>
              <a:t>A typical use-case is getting data from one endpoint, doing something with it, then another endpoint, doing something, and so on</a:t>
            </a:r>
          </a:p>
          <a:p>
            <a:pPr marL="0" indent="0">
              <a:buNone/>
            </a:pPr>
            <a:r>
              <a:rPr lang="en-US" b="1" dirty="0">
                <a:latin typeface="Corbel Light" panose="020B0303020204020204" pitchFamily="34" charset="0"/>
                <a:cs typeface="Courier New" panose="02070309020205020404" pitchFamily="49" charset="0"/>
              </a:rPr>
              <a:t>But for now, that’s the basics of performing an asynchronous call in JavaScript</a:t>
            </a:r>
          </a:p>
        </p:txBody>
      </p:sp>
    </p:spTree>
    <p:extLst>
      <p:ext uri="{BB962C8B-B14F-4D97-AF65-F5344CB8AC3E}">
        <p14:creationId xmlns:p14="http://schemas.microsoft.com/office/powerpoint/2010/main" val="300163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You may be asking yourself at this point, “So what?”</a:t>
            </a:r>
          </a:p>
          <a:p>
            <a:pPr marL="0" indent="0">
              <a:buNone/>
            </a:pPr>
            <a:r>
              <a:rPr lang="en-US" b="1" dirty="0">
                <a:latin typeface="Corbel Light" panose="020B0303020204020204" pitchFamily="34" charset="0"/>
                <a:cs typeface="Courier New" panose="02070309020205020404" pitchFamily="49" charset="0"/>
              </a:rPr>
              <a:t>We requested the data</a:t>
            </a:r>
          </a:p>
          <a:p>
            <a:pPr marL="0" indent="0">
              <a:buNone/>
            </a:pPr>
            <a:r>
              <a:rPr lang="en-US" b="1" dirty="0">
                <a:latin typeface="Corbel Light" panose="020B0303020204020204" pitchFamily="34" charset="0"/>
                <a:cs typeface="Courier New" panose="02070309020205020404" pitchFamily="49" charset="0"/>
              </a:rPr>
              <a:t>We did some basic error checking</a:t>
            </a:r>
          </a:p>
          <a:p>
            <a:pPr marL="0" indent="0">
              <a:buNone/>
            </a:pPr>
            <a:r>
              <a:rPr lang="en-US" b="1" dirty="0">
                <a:latin typeface="Corbel Light" panose="020B0303020204020204" pitchFamily="34" charset="0"/>
                <a:cs typeface="Courier New" panose="02070309020205020404" pitchFamily="49" charset="0"/>
              </a:rPr>
              <a:t>We got the data back</a:t>
            </a:r>
          </a:p>
          <a:p>
            <a:pPr marL="0" indent="0">
              <a:buNone/>
            </a:pPr>
            <a:r>
              <a:rPr lang="en-US" b="1" dirty="0">
                <a:latin typeface="Corbel Light" panose="020B0303020204020204" pitchFamily="34" charset="0"/>
                <a:cs typeface="Courier New" panose="02070309020205020404" pitchFamily="49" charset="0"/>
              </a:rPr>
              <a:t>We logged it to the console</a:t>
            </a:r>
          </a:p>
          <a:p>
            <a:pPr marL="0" indent="0">
              <a:buNone/>
            </a:pPr>
            <a:r>
              <a:rPr lang="en-US" b="1" dirty="0">
                <a:latin typeface="Corbel Light" panose="020B0303020204020204" pitchFamily="34" charset="0"/>
                <a:cs typeface="Courier New" panose="02070309020205020404" pitchFamily="49" charset="0"/>
              </a:rPr>
              <a:t>But, all “oohs” and “</a:t>
            </a:r>
            <a:r>
              <a:rPr lang="en-US" b="1" dirty="0" err="1">
                <a:latin typeface="Corbel Light" panose="020B0303020204020204" pitchFamily="34" charset="0"/>
                <a:cs typeface="Courier New" panose="02070309020205020404" pitchFamily="49" charset="0"/>
              </a:rPr>
              <a:t>ahhs</a:t>
            </a:r>
            <a:r>
              <a:rPr lang="en-US" b="1" dirty="0">
                <a:latin typeface="Corbel Light" panose="020B0303020204020204" pitchFamily="34" charset="0"/>
                <a:cs typeface="Courier New" panose="02070309020205020404" pitchFamily="49" charset="0"/>
              </a:rPr>
              <a:t>” aside, what next?</a:t>
            </a:r>
          </a:p>
          <a:p>
            <a:pPr marL="0" indent="0">
              <a:buNone/>
            </a:pPr>
            <a:r>
              <a:rPr lang="en-US" b="1" dirty="0">
                <a:latin typeface="Corbel Light" panose="020B0303020204020204" pitchFamily="34" charset="0"/>
                <a:cs typeface="Courier New" panose="02070309020205020404" pitchFamily="49" charset="0"/>
              </a:rPr>
              <a:t>Well, here’s one example</a:t>
            </a:r>
          </a:p>
        </p:txBody>
      </p:sp>
    </p:spTree>
    <p:extLst>
      <p:ext uri="{BB962C8B-B14F-4D97-AF65-F5344CB8AC3E}">
        <p14:creationId xmlns:p14="http://schemas.microsoft.com/office/powerpoint/2010/main" val="96306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4" name="TextBox 13">
            <a:extLst>
              <a:ext uri="{FF2B5EF4-FFF2-40B4-BE49-F238E27FC236}">
                <a16:creationId xmlns:a16="http://schemas.microsoft.com/office/drawing/2014/main" id="{7BD95332-077C-45B9-8BF2-09EF30011627}"/>
              </a:ext>
            </a:extLst>
          </p:cNvPr>
          <p:cNvSpPr txBox="1"/>
          <p:nvPr/>
        </p:nvSpPr>
        <p:spPr>
          <a:xfrm>
            <a:off x="1952525" y="2905780"/>
            <a:ext cx="8286949"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https://csci1720.net/lecture/video/lecture13-json/014.mp4</a:t>
            </a:r>
            <a:endParaRPr lang="en-US" dirty="0"/>
          </a:p>
        </p:txBody>
      </p:sp>
    </p:spTree>
    <p:extLst>
      <p:ext uri="{BB962C8B-B14F-4D97-AF65-F5344CB8AC3E}">
        <p14:creationId xmlns:p14="http://schemas.microsoft.com/office/powerpoint/2010/main" val="85762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None/>
            </a:pPr>
            <a:r>
              <a:rPr lang="en-US" dirty="0">
                <a:latin typeface="Candara Light" panose="020E0502030303020204" pitchFamily="34" charset="0"/>
              </a:rPr>
              <a:t>Primitives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DF7FD3-C3BA-4420-8413-12F35BEA1715}"/>
              </a:ext>
            </a:extLst>
          </p:cNvPr>
          <p:cNvPicPr>
            <a:picLocks noChangeAspect="1"/>
          </p:cNvPicPr>
          <p:nvPr/>
        </p:nvPicPr>
        <p:blipFill>
          <a:blip r:embed="rId4"/>
          <a:stretch>
            <a:fillRect/>
          </a:stretch>
        </p:blipFill>
        <p:spPr>
          <a:xfrm>
            <a:off x="3689363" y="1808587"/>
            <a:ext cx="5506360" cy="24106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8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6" name="Picture 5" descr="A picture containing clock&#10;&#10;Description automatically generated">
            <a:extLst>
              <a:ext uri="{FF2B5EF4-FFF2-40B4-BE49-F238E27FC236}">
                <a16:creationId xmlns:a16="http://schemas.microsoft.com/office/drawing/2014/main" id="{5B075B8C-AC23-4A6E-ACEE-D6B506CF12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H="1" flipV="1">
            <a:off x="3002335" y="186897"/>
            <a:ext cx="6070789" cy="5486400"/>
          </a:xfrm>
          <a:prstGeom prst="rect">
            <a:avLst/>
          </a:prstGeom>
        </p:spPr>
      </p:pic>
    </p:spTree>
    <p:extLst>
      <p:ext uri="{BB962C8B-B14F-4D97-AF65-F5344CB8AC3E}">
        <p14:creationId xmlns:p14="http://schemas.microsoft.com/office/powerpoint/2010/main" val="328300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838200" y="2074264"/>
            <a:ext cx="10515600" cy="4351338"/>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838200" y="133768"/>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Copyrights</a:t>
            </a:r>
            <a:endParaRPr lang="en-US"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4" cstate="print"/>
          <a:stretch>
            <a:fillRect/>
          </a:stretch>
        </p:blipFill>
        <p:spPr>
          <a:xfrm>
            <a:off x="9551454" y="759243"/>
            <a:ext cx="945096" cy="119712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DC6D90-6872-44C8-A14D-7527EB7C5382}"/>
              </a:ext>
            </a:extLst>
          </p:cNvPr>
          <p:cNvPicPr>
            <a:picLocks noChangeAspect="1"/>
          </p:cNvPicPr>
          <p:nvPr/>
        </p:nvPicPr>
        <p:blipFill>
          <a:blip r:embed="rId2"/>
          <a:stretch>
            <a:fillRect/>
          </a:stretch>
        </p:blipFill>
        <p:spPr>
          <a:xfrm>
            <a:off x="3757612" y="2071687"/>
            <a:ext cx="4676775" cy="2714625"/>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None/>
            </a:pPr>
            <a:r>
              <a:rPr lang="en-US" dirty="0">
                <a:latin typeface="Candara Light" panose="020E0502030303020204" pitchFamily="34" charset="0"/>
              </a:rPr>
              <a:t>Arrays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51F4EA9-7E2A-414A-916A-C7B7530A6CD1}"/>
              </a:ext>
            </a:extLst>
          </p:cNvPr>
          <p:cNvSpPr/>
          <p:nvPr/>
        </p:nvSpPr>
        <p:spPr>
          <a:xfrm>
            <a:off x="4324350" y="2857501"/>
            <a:ext cx="4029075" cy="1666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 id="{BA6FE01D-068D-40DF-ADB0-54D2500EE17C}" vid="{B9D9B26F-9B2F-4CEF-9205-FE5BAD79F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58418</TotalTime>
  <Words>3811</Words>
  <Application>Microsoft Office PowerPoint</Application>
  <PresentationFormat>Widescreen</PresentationFormat>
  <Paragraphs>525</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Calibri</vt:lpstr>
      <vt:lpstr>Calibri Light</vt:lpstr>
      <vt:lpstr>Candara Light</vt:lpstr>
      <vt:lpstr>Corbel</vt:lpstr>
      <vt:lpstr>Corbel Light</vt:lpstr>
      <vt:lpstr>Courier New</vt:lpstr>
      <vt:lpstr>Office Theme</vt:lpstr>
      <vt:lpstr>PowerPoint Presentation</vt:lpstr>
      <vt:lpstr>PowerPoint Presentation</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PowerPoint Presentation</vt:lpstr>
      <vt:lpstr>eXtensible Markup Language</vt:lpstr>
      <vt:lpstr>XML</vt:lpstr>
      <vt:lpstr>eXtensible Markup Language</vt:lpstr>
      <vt:lpstr>PowerPoint Presentation</vt:lpstr>
      <vt:lpstr>JavaScript Object Notation</vt:lpstr>
      <vt:lpstr>JavaScript Object Notation</vt:lpstr>
      <vt:lpstr>JavaScript Object Notation</vt:lpstr>
      <vt:lpstr>JavaScript Object Notation</vt:lpstr>
      <vt:lpstr>JavaScript Object Notation</vt:lpstr>
      <vt:lpstr>Example</vt:lpstr>
      <vt:lpstr>JavaScript Object Notation</vt:lpstr>
      <vt:lpstr>JavaScript Object Notation</vt:lpstr>
      <vt:lpstr>JavaScript Object Notation</vt:lpstr>
      <vt:lpstr>JavaScript Object Notation</vt:lpstr>
      <vt:lpstr>JSON Conclusion</vt:lpstr>
      <vt:lpstr>Asynchronous JS</vt:lpstr>
      <vt:lpstr>Synchronous JS</vt:lpstr>
      <vt:lpstr>Synchronous JS</vt:lpstr>
      <vt:lpstr>Synchronous JS</vt:lpstr>
      <vt:lpstr>Synchronous JS</vt:lpstr>
      <vt:lpstr>Synchronous JS</vt:lpstr>
      <vt:lpstr>Asynchronous JS</vt:lpstr>
      <vt:lpstr>Synchronous JS</vt:lpstr>
      <vt:lpstr>Synchronous JS</vt:lpstr>
      <vt:lpstr>Asynchronous JS</vt:lpstr>
      <vt:lpstr>HTTP Requests</vt:lpstr>
      <vt:lpstr>API Endpoints</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182</cp:revision>
  <dcterms:created xsi:type="dcterms:W3CDTF">2017-05-20T15:25:24Z</dcterms:created>
  <dcterms:modified xsi:type="dcterms:W3CDTF">2022-11-22T15:18:03Z</dcterms:modified>
</cp:coreProperties>
</file>