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95" r:id="rId3"/>
    <p:sldId id="300" r:id="rId4"/>
    <p:sldId id="294" r:id="rId5"/>
    <p:sldId id="328" r:id="rId6"/>
    <p:sldId id="301" r:id="rId7"/>
    <p:sldId id="302" r:id="rId8"/>
    <p:sldId id="303" r:id="rId9"/>
    <p:sldId id="304" r:id="rId10"/>
    <p:sldId id="305" r:id="rId11"/>
    <p:sldId id="329" r:id="rId12"/>
    <p:sldId id="330" r:id="rId13"/>
    <p:sldId id="312" r:id="rId14"/>
    <p:sldId id="306" r:id="rId15"/>
    <p:sldId id="307" r:id="rId16"/>
    <p:sldId id="308" r:id="rId17"/>
    <p:sldId id="309" r:id="rId18"/>
    <p:sldId id="313" r:id="rId19"/>
    <p:sldId id="310" r:id="rId20"/>
    <p:sldId id="311" r:id="rId21"/>
    <p:sldId id="314" r:id="rId22"/>
    <p:sldId id="315" r:id="rId23"/>
    <p:sldId id="327" r:id="rId24"/>
    <p:sldId id="316" r:id="rId25"/>
    <p:sldId id="317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2045"/>
    <a:srgbClr val="FEC422"/>
    <a:srgbClr val="002C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998" y="2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812CBF-2585-4A8B-8B12-84A6EE4A2174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C61D7-4BA4-4AB2-BE48-D3F7B38B6A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377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A25E-F4EE-425F-B27D-263A63C7C4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7DCB1-EB23-4CA0-9A4A-3CA879EC8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056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A25E-F4EE-425F-B27D-263A63C7C4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7DCB1-EB23-4CA0-9A4A-3CA879EC8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777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A25E-F4EE-425F-B27D-263A63C7C4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7DCB1-EB23-4CA0-9A4A-3CA879EC8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3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A25E-F4EE-425F-B27D-263A63C7C4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7DCB1-EB23-4CA0-9A4A-3CA879EC8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36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A25E-F4EE-425F-B27D-263A63C7C4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7DCB1-EB23-4CA0-9A4A-3CA879EC8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863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A25E-F4EE-425F-B27D-263A63C7C4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7DCB1-EB23-4CA0-9A4A-3CA879EC8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665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A25E-F4EE-425F-B27D-263A63C7C4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7DCB1-EB23-4CA0-9A4A-3CA879EC8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503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A25E-F4EE-425F-B27D-263A63C7C4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7DCB1-EB23-4CA0-9A4A-3CA879EC8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40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A25E-F4EE-425F-B27D-263A63C7C4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7DCB1-EB23-4CA0-9A4A-3CA879EC8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536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A25E-F4EE-425F-B27D-263A63C7C4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7DCB1-EB23-4CA0-9A4A-3CA879EC8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1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4A25E-F4EE-425F-B27D-263A63C7C4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F7DCB1-EB23-4CA0-9A4A-3CA879EC8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19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4A25E-F4EE-425F-B27D-263A63C7C4E5}" type="datetimeFigureOut">
              <a:rPr lang="en-US" smtClean="0"/>
              <a:t>11/16/2025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7DCB1-EB23-4CA0-9A4A-3CA879EC87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22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venir Next LT Pro Light" panose="020B03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venir Next LT Pro Light" panose="020B03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venir Next LT Pro Light" panose="020B03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venir Next LT Pro Light" panose="020B03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nir Next LT Pro Light" panose="020B03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venir Next LT Pro Light" panose="020B03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hyperlink" Target="https://medium.com/geekculture/angular-a-beginners-guide-f8cd9ee732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hyperlink" Target="https://btvca-curriculum.herokuapp.com/lessons/react/what-is-react" TargetMode="External"/><Relationship Id="rId4" Type="http://schemas.openxmlformats.org/officeDocument/2006/relationships/image" Target="../media/image15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cdaily.com/2024/08/washington-watch-new-title-ix-rules-are-all-over-map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5C2B635-2AB4-40F9-AFA8-37CC98EBF091}"/>
              </a:ext>
            </a:extLst>
          </p:cNvPr>
          <p:cNvSpPr txBox="1">
            <a:spLocks/>
          </p:cNvSpPr>
          <p:nvPr/>
        </p:nvSpPr>
        <p:spPr>
          <a:xfrm>
            <a:off x="1676400" y="12747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1004A1E-C446-464D-AC7F-1852D8FABE4B}"/>
              </a:ext>
            </a:extLst>
          </p:cNvPr>
          <p:cNvSpPr txBox="1">
            <a:spLocks/>
          </p:cNvSpPr>
          <p:nvPr/>
        </p:nvSpPr>
        <p:spPr>
          <a:xfrm>
            <a:off x="1676400" y="37544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ED87B73-24FD-BCE4-1850-5B66B09E9D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TypeScript in Web Design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D32FDECB-C966-26B6-8ACB-3DD127BB54E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0043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Typescript - Advantages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66B13F-7FE9-4FCD-840B-847FC4CC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>
                <a:solidFill>
                  <a:srgbClr val="FF0000"/>
                </a:solidFill>
              </a:rPr>
              <a:t>Error Detection: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	TypeScript catches errors early, making the code more reliable</a:t>
            </a:r>
          </a:p>
        </p:txBody>
      </p:sp>
    </p:spTree>
    <p:extLst>
      <p:ext uri="{BB962C8B-B14F-4D97-AF65-F5344CB8AC3E}">
        <p14:creationId xmlns:p14="http://schemas.microsoft.com/office/powerpoint/2010/main" val="1976798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B103F-340D-89AE-726D-3CE079FC80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E2EF579-E88E-7467-926B-89996633E463}"/>
              </a:ext>
            </a:extLst>
          </p:cNvPr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0748957-9E51-32B0-1750-5B8C66FBC195}"/>
              </a:ext>
            </a:extLst>
          </p:cNvPr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F590BB4-6E36-76AB-F482-CCB15D9506C9}"/>
              </a:ext>
            </a:extLst>
          </p:cNvPr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13C8C97-6C42-6D80-CEA8-5A97200A1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FA106900-E271-F0FD-2D23-98B94745E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Typescript - Advantages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A9E5F98-DA76-CA44-7194-5BFD06AFC0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>
                <a:solidFill>
                  <a:srgbClr val="FF0000"/>
                </a:solidFill>
              </a:rPr>
              <a:t>Use of ES6 and Beyond: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	TypeScript supports modern JavaScript features (ES6 and beyond), ensuring compatibility with all browsers by compiling to ECMAScript 5 or 6</a:t>
            </a:r>
          </a:p>
        </p:txBody>
      </p:sp>
    </p:spTree>
    <p:extLst>
      <p:ext uri="{BB962C8B-B14F-4D97-AF65-F5344CB8AC3E}">
        <p14:creationId xmlns:p14="http://schemas.microsoft.com/office/powerpoint/2010/main" val="3078961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7EA34-13FB-D1C0-3914-617BBA7D2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0EC0002-ED0C-11DB-335C-190A7E00A494}"/>
              </a:ext>
            </a:extLst>
          </p:cNvPr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B44327-3AAE-C100-3D57-5A9A961D914D}"/>
              </a:ext>
            </a:extLst>
          </p:cNvPr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41CAFF-A919-A60E-B651-C1586A6A4654}"/>
              </a:ext>
            </a:extLst>
          </p:cNvPr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FE4754-2013-6D84-4132-1086B47296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6A975F4-CDCF-2F68-44E6-DC7DC0B47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Typescript - Advantages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D15964F5-19EE-D6AA-BEE0-F4005E18C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>
                <a:solidFill>
                  <a:srgbClr val="FF0000"/>
                </a:solidFill>
              </a:rPr>
              <a:t>Better OOP Support: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	TypeScript provides more robust Object-Oriented Programming features like classes, interfaces, and inheritance</a:t>
            </a:r>
          </a:p>
        </p:txBody>
      </p:sp>
    </p:spTree>
    <p:extLst>
      <p:ext uri="{BB962C8B-B14F-4D97-AF65-F5344CB8AC3E}">
        <p14:creationId xmlns:p14="http://schemas.microsoft.com/office/powerpoint/2010/main" val="135345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0C2AA-989A-1E09-0C27-768AA6B34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TypeScript Features for Web Development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ACA7C0-3C65-0435-EE3E-9702BEE7F1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968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Annotations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66B13F-7FE9-4FCD-840B-847FC4CC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Explicitly declare variable types for better control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DCB45D-9BD7-1AC1-A879-D1A2380DB7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8114" y="2687215"/>
            <a:ext cx="4895772" cy="1483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754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Interfaces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66B13F-7FE9-4FCD-840B-847FC4CC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Define the shape of objects and ensure consistent data structures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09B07C-D5F3-033B-DFE8-8A18A545A2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7998" y="2645228"/>
            <a:ext cx="6456004" cy="2836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445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Classes and </a:t>
            </a:r>
            <a:br>
              <a:rPr lang="en-US" dirty="0"/>
            </a:br>
            <a:r>
              <a:rPr lang="en-US" dirty="0"/>
              <a:t>Inheritance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66B13F-7FE9-4FCD-840B-847FC4CC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5203371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Object-Oriented Programming in TypeScript, similar to JavaScript but with better type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69F491-5229-4E49-B9B3-B07FD87F79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14625" y="-32952"/>
            <a:ext cx="5577375" cy="7000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701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Generics in TypeScript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66B13F-7FE9-4FCD-840B-847FC4CC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Create reusable components that work with any data type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FA6CEC4-AAC6-4931-DBA8-6BF61CF8D6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2845" y="2794518"/>
            <a:ext cx="5386310" cy="2369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428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E8D3C-3046-D726-626E-48328E7F3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TypeScript </a:t>
            </a:r>
            <a:br>
              <a:rPr lang="en-US" dirty="0"/>
            </a:br>
            <a:r>
              <a:rPr lang="en-US" dirty="0"/>
              <a:t>in Web Design Projects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830112-5F3E-5B12-F175-3D37B1ECBC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41E2D3-84F2-9C98-9620-B532FECCCD2A}"/>
              </a:ext>
            </a:extLst>
          </p:cNvPr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0086E6-D619-B226-1902-08F3892ADFB9}"/>
              </a:ext>
            </a:extLst>
          </p:cNvPr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4B7559-602B-4E13-C1F5-F6BAB97295EC}"/>
              </a:ext>
            </a:extLst>
          </p:cNvPr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302E642-42AC-AD19-E5A7-271D3C597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849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TypeScript with HTML and CSS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66B13F-7FE9-4FCD-840B-847FC4CC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Example: Using TypeScript to manipulate the DOM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CB4E41-BEA8-DF99-42B5-F975F784D2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7341" y="2631232"/>
            <a:ext cx="9117318" cy="1595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626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C5C2B635-2AB4-40F9-AFA8-37CC98EBF091}"/>
              </a:ext>
            </a:extLst>
          </p:cNvPr>
          <p:cNvSpPr txBox="1">
            <a:spLocks/>
          </p:cNvSpPr>
          <p:nvPr/>
        </p:nvSpPr>
        <p:spPr>
          <a:xfrm>
            <a:off x="1676400" y="12747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C1004A1E-C446-464D-AC7F-1852D8FABE4B}"/>
              </a:ext>
            </a:extLst>
          </p:cNvPr>
          <p:cNvSpPr txBox="1">
            <a:spLocks/>
          </p:cNvSpPr>
          <p:nvPr/>
        </p:nvSpPr>
        <p:spPr>
          <a:xfrm>
            <a:off x="1676400" y="3754438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913CE55-6BB7-0D5E-DD81-9EA58C236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TypeScript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5C0EBF-4B4D-552D-C9FE-C867AAC20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What is TypeScript?</a:t>
            </a:r>
          </a:p>
          <a:p>
            <a:pPr marL="460375" indent="0">
              <a:buNone/>
            </a:pPr>
            <a:r>
              <a:rPr lang="en-US" dirty="0"/>
              <a:t>A superset of JavaScript that introduces static typing, making code safer and more predictable</a:t>
            </a:r>
          </a:p>
          <a:p>
            <a:pPr marL="460375" indent="0">
              <a:buNone/>
            </a:pPr>
            <a:r>
              <a:rPr lang="en-US" dirty="0"/>
              <a:t>Developed by Microsoft, transpiles to JavaScript, ensuring full compatibility across all browsers</a:t>
            </a:r>
          </a:p>
          <a:p>
            <a:pPr marL="460375" indent="0">
              <a:buNone/>
            </a:pPr>
            <a:r>
              <a:rPr lang="en-US" dirty="0"/>
              <a:t>Popular in web design and front-end frameworks (like Angular, React)</a:t>
            </a:r>
          </a:p>
          <a:p>
            <a:pPr marL="460375" indent="0">
              <a:buNone/>
            </a:pPr>
            <a:r>
              <a:rPr lang="en-US" dirty="0"/>
              <a:t>Used by Google, Slack, Airbnb, etc.</a:t>
            </a:r>
          </a:p>
        </p:txBody>
      </p:sp>
    </p:spTree>
    <p:extLst>
      <p:ext uri="{BB962C8B-B14F-4D97-AF65-F5344CB8AC3E}">
        <p14:creationId xmlns:p14="http://schemas.microsoft.com/office/powerpoint/2010/main" val="83311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Frameworks	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66B13F-7FE9-4FCD-840B-847FC4CC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6739" y="1690688"/>
            <a:ext cx="7418522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Typescript also integrates well with frameworks like React and Angular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8E26D40-6472-4F60-1811-AF3A96687A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1791507" y="2977435"/>
            <a:ext cx="3657600" cy="2584646"/>
          </a:xfrm>
          <a:prstGeom prst="rect">
            <a:avLst/>
          </a:prstGeom>
        </p:spPr>
      </p:pic>
      <p:pic>
        <p:nvPicPr>
          <p:cNvPr id="14" name="Picture 13" descr="A red and white logo&#10;&#10;AI-generated content may be incorrect.">
            <a:extLst>
              <a:ext uri="{FF2B5EF4-FFF2-40B4-BE49-F238E27FC236}">
                <a16:creationId xmlns:a16="http://schemas.microsoft.com/office/drawing/2014/main" id="{DDBD30F8-91DD-3003-FD73-50D9BA570B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6572653" y="2440958"/>
            <a:ext cx="36576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565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6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023169" cy="1325563"/>
          </a:xfrm>
        </p:spPr>
        <p:txBody>
          <a:bodyPr/>
          <a:lstStyle/>
          <a:p>
            <a:r>
              <a:rPr lang="en-US" dirty="0"/>
              <a:t>Configuring TypeScript with </a:t>
            </a:r>
            <a:r>
              <a:rPr lang="en-US" dirty="0">
                <a:solidFill>
                  <a:srgbClr val="FF0000"/>
                </a:solidFill>
              </a:rPr>
              <a:t>tsconfig.json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66B13F-7FE9-4FCD-840B-847FC4CC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983" y="1690688"/>
            <a:ext cx="7226334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Why tsconfig.json?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A configuration file that defines how TypeScript compiles your code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Key configurations:</a:t>
            </a:r>
          </a:p>
          <a:p>
            <a:pPr marL="460375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Strict Mode:</a:t>
            </a:r>
          </a:p>
          <a:p>
            <a:pPr marL="460375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Always use "strict": true for better error checking and safer code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D9078E-9116-691F-0095-2026C7069D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98578" y="1567570"/>
            <a:ext cx="3623388" cy="3722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734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Practices for TypeScript in Web Design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66B13F-7FE9-4FCD-840B-847FC4CC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8925732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Use Type Inference:</a:t>
            </a:r>
            <a:br>
              <a:rPr lang="en-US" b="1" dirty="0"/>
            </a:br>
            <a:r>
              <a:rPr lang="en-US" dirty="0"/>
              <a:t>	Let TypeScript infer types when possible to keep the code clean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Modular Code:</a:t>
            </a:r>
            <a:br>
              <a:rPr lang="en-US" b="1" dirty="0"/>
            </a:br>
            <a:r>
              <a:rPr lang="en-US" dirty="0"/>
              <a:t>	Split your code into multiple files and modules to keep it manageable and organized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Strong Typing for Props and State (for React):</a:t>
            </a:r>
            <a:br>
              <a:rPr lang="en-US" dirty="0"/>
            </a:br>
            <a:r>
              <a:rPr lang="en-US" dirty="0"/>
              <a:t>	Always define types for component props and state to prevent common bugs</a:t>
            </a:r>
          </a:p>
        </p:txBody>
      </p:sp>
    </p:spTree>
    <p:extLst>
      <p:ext uri="{BB962C8B-B14F-4D97-AF65-F5344CB8AC3E}">
        <p14:creationId xmlns:p14="http://schemas.microsoft.com/office/powerpoint/2010/main" val="59789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Practices for TypeScript in Web Design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66B13F-7FE9-4FCD-840B-847FC4CC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Gradual Adoption:</a:t>
            </a:r>
            <a:br>
              <a:rPr lang="en-US" b="1" dirty="0"/>
            </a:br>
            <a:r>
              <a:rPr lang="en-US" dirty="0"/>
              <a:t>	TypeScript can be adopted gradually, especially for existing JavaScript projects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Leverage Tooling:</a:t>
            </a:r>
            <a:br>
              <a:rPr lang="en-US" b="1" dirty="0"/>
            </a:br>
            <a:r>
              <a:rPr lang="en-US" dirty="0"/>
              <a:t>	Use VSCode’s TypeScript integration for better auto-completion, refactoring, and navigation</a:t>
            </a:r>
          </a:p>
        </p:txBody>
      </p:sp>
    </p:spTree>
    <p:extLst>
      <p:ext uri="{BB962C8B-B14F-4D97-AF65-F5344CB8AC3E}">
        <p14:creationId xmlns:p14="http://schemas.microsoft.com/office/powerpoint/2010/main" val="4234395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66B13F-7FE9-4FCD-840B-847FC4CC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TypeScript adds value to web design by providing static typing, better tooling, and enhanced code scalability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/>
              <a:t>Integrates </a:t>
            </a:r>
            <a:r>
              <a:rPr lang="en-US" dirty="0"/>
              <a:t>seamlessly with modern frameworks like React </a:t>
            </a:r>
            <a:r>
              <a:rPr lang="en-US"/>
              <a:t>and Angular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872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" name="Content Placeholder 12" descr="A pile of question marks&#10;&#10;AI-generated content may be incorrect.">
            <a:extLst>
              <a:ext uri="{FF2B5EF4-FFF2-40B4-BE49-F238E27FC236}">
                <a16:creationId xmlns:a16="http://schemas.microsoft.com/office/drawing/2014/main" id="{7DD04D0A-E86A-4F92-BB68-DF2DB6555D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-3543" y="0"/>
            <a:ext cx="12193743" cy="6858000"/>
          </a:xfrm>
        </p:spPr>
      </p:pic>
    </p:spTree>
    <p:extLst>
      <p:ext uri="{BB962C8B-B14F-4D97-AF65-F5344CB8AC3E}">
        <p14:creationId xmlns:p14="http://schemas.microsoft.com/office/powerpoint/2010/main" val="3441693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of TypeScript in Web Design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66B13F-7FE9-4FCD-840B-847FC4CC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Error detection</a:t>
            </a:r>
            <a:r>
              <a:rPr lang="en-US" dirty="0"/>
              <a:t>: Detects errors at compile time, preventing runtime crashes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Better tooling</a:t>
            </a:r>
            <a:r>
              <a:rPr lang="en-US" dirty="0"/>
              <a:t>: Auto-completion, type-checking, and better code navigation (IntelliSense in VSCode)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Scalability</a:t>
            </a:r>
            <a:r>
              <a:rPr lang="en-US" dirty="0"/>
              <a:t>: Easier to maintain larger projects</a:t>
            </a:r>
          </a:p>
        </p:txBody>
      </p:sp>
    </p:spTree>
    <p:extLst>
      <p:ext uri="{BB962C8B-B14F-4D97-AF65-F5344CB8AC3E}">
        <p14:creationId xmlns:p14="http://schemas.microsoft.com/office/powerpoint/2010/main" val="272025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TypeScript Setup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66B13F-7FE9-4FCD-840B-847FC4CC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Environment Setup: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Node.js</a:t>
            </a:r>
            <a:r>
              <a:rPr lang="en-US" sz="2800" dirty="0"/>
              <a:t> and </a:t>
            </a:r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npm</a:t>
            </a:r>
            <a:r>
              <a:rPr lang="en-US" sz="2800" dirty="0"/>
              <a:t> installation are prerequisites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/>
              <a:t>Install TypeScript globally: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181E1AA-F536-A673-DEC7-FE0BAED042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0822" y="3535595"/>
            <a:ext cx="4060297" cy="775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767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ABA5C-518F-D585-07B3-EBBEEA1EBE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24A173E-7E2A-26A6-A64B-F2D53CA6FEAF}"/>
              </a:ext>
            </a:extLst>
          </p:cNvPr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2D09D2-ECF3-3722-8B18-0655832D8855}"/>
              </a:ext>
            </a:extLst>
          </p:cNvPr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2003AB-DE64-8F13-BE58-0D9AE2E35CAF}"/>
              </a:ext>
            </a:extLst>
          </p:cNvPr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D5CDE9-5E4B-ED15-9C9D-B37149C528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C5C8CCD9-D21A-B7C1-8293-03B5EF843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TypeScript Setup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316DFB9-D112-FD6B-C5FF-F477CC508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705" y="1660609"/>
            <a:ext cx="10515600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/>
              <a:t>Environment Setup: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800" dirty="0"/>
              <a:t>Node.js and npm installation are prerequisites</a:t>
            </a:r>
          </a:p>
          <a:p>
            <a:pPr marL="457200" lvl="1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On lab machines, we may have to (like Sass) install TS on a per-project basis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B539AA-D39C-284F-713F-4ED56A01E0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0822" y="3535595"/>
            <a:ext cx="4060297" cy="775148"/>
          </a:xfrm>
          <a:prstGeom prst="rect">
            <a:avLst/>
          </a:prstGeom>
        </p:spPr>
      </p:pic>
      <p:pic>
        <p:nvPicPr>
          <p:cNvPr id="8" name="Graphic 7" descr="No sign outline">
            <a:extLst>
              <a:ext uri="{FF2B5EF4-FFF2-40B4-BE49-F238E27FC236}">
                <a16:creationId xmlns:a16="http://schemas.microsoft.com/office/drawing/2014/main" id="{5FE73B49-89F0-12CD-9277-1FDC8DE755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23196" y="3681992"/>
            <a:ext cx="504905" cy="504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818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Integrating TypeScript in a Web Project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66B13F-7FE9-4FCD-840B-847FC4CC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In a web design workflow, TypeScript can be used alongside popular frameworks like React or Angular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Set up TypeScript in a project: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1FCDB5A-FC57-9C8A-C041-3E9DF94793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7796" y="3618910"/>
            <a:ext cx="2119867" cy="645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56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TypeScript file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66B13F-7FE9-4FCD-840B-847FC4CC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Create a .</a:t>
            </a:r>
            <a:r>
              <a:rPr lang="en-US" dirty="0" err="1"/>
              <a:t>ts</a:t>
            </a:r>
            <a:r>
              <a:rPr lang="en-US" dirty="0"/>
              <a:t> file, then compile to .</a:t>
            </a:r>
            <a:r>
              <a:rPr lang="en-US" dirty="0" err="1"/>
              <a:t>js</a:t>
            </a:r>
            <a:r>
              <a:rPr lang="en-US" dirty="0"/>
              <a:t>: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80932A-3CC3-05A3-7943-946CB9D191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2584" y="3851679"/>
            <a:ext cx="7106832" cy="97251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761CFCA-164C-7980-D53E-6B2E2E077990}"/>
              </a:ext>
            </a:extLst>
          </p:cNvPr>
          <p:cNvSpPr txBox="1"/>
          <p:nvPr/>
        </p:nvSpPr>
        <p:spPr>
          <a:xfrm>
            <a:off x="1730644" y="2570997"/>
            <a:ext cx="2510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venir Next LT Pro" panose="020B0504020202020204" pitchFamily="34" charset="0"/>
              </a:rPr>
              <a:t>variable name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1250E2E-04E8-8E15-6B2F-779A4DFCE198}"/>
              </a:ext>
            </a:extLst>
          </p:cNvPr>
          <p:cNvSpPr txBox="1"/>
          <p:nvPr/>
        </p:nvSpPr>
        <p:spPr>
          <a:xfrm>
            <a:off x="5483816" y="2570997"/>
            <a:ext cx="15808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solidFill>
                  <a:srgbClr val="FF0000"/>
                </a:solidFill>
                <a:latin typeface="Avenir Next LT Pro" panose="020B0504020202020204" pitchFamily="34" charset="0"/>
              </a:defRPr>
            </a:lvl1pPr>
          </a:lstStyle>
          <a:p>
            <a:pPr algn="ctr"/>
            <a:r>
              <a:rPr lang="en-US" dirty="0"/>
              <a:t>type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9CDCCAE-96F0-CD39-25D8-492BDB8102A9}"/>
              </a:ext>
            </a:extLst>
          </p:cNvPr>
          <p:cNvCxnSpPr>
            <a:stCxn id="3" idx="2"/>
          </p:cNvCxnSpPr>
          <p:nvPr/>
        </p:nvCxnSpPr>
        <p:spPr>
          <a:xfrm>
            <a:off x="2986007" y="3032662"/>
            <a:ext cx="754251" cy="98656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BC20DF07-6A7D-0BB4-E4EA-222EC3614FE6}"/>
              </a:ext>
            </a:extLst>
          </p:cNvPr>
          <p:cNvCxnSpPr>
            <a:cxnSpLocks/>
            <a:stCxn id="8" idx="2"/>
          </p:cNvCxnSpPr>
          <p:nvPr/>
        </p:nvCxnSpPr>
        <p:spPr>
          <a:xfrm flipH="1">
            <a:off x="5483816" y="3032662"/>
            <a:ext cx="790414" cy="88030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77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TypeScript and JavaScript: Key Differences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66B13F-7FE9-4FCD-840B-847FC4CC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3982609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>
                <a:solidFill>
                  <a:srgbClr val="FF0000"/>
                </a:solidFill>
              </a:rPr>
              <a:t>JavaScript</a:t>
            </a:r>
            <a:r>
              <a:rPr lang="en-US" dirty="0"/>
              <a:t>: Dynamically typed, types are determined at runtime</a:t>
            </a:r>
          </a:p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b="1" dirty="0">
                <a:solidFill>
                  <a:srgbClr val="FF0000"/>
                </a:solidFill>
              </a:rPr>
              <a:t>TypeScript</a:t>
            </a:r>
            <a:r>
              <a:rPr lang="en-US" dirty="0"/>
              <a:t>: Statically typed, types are determined at compile-time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60DBD6E-23FF-AA6E-04C3-7CEE344716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2201" y="4043687"/>
            <a:ext cx="8187598" cy="60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2797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91200"/>
            <a:ext cx="12192000" cy="1066800"/>
          </a:xfrm>
          <a:prstGeom prst="rect">
            <a:avLst/>
          </a:prstGeom>
          <a:solidFill>
            <a:srgbClr val="0E204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0" y="5909101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East Tennessee State University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Department of Computing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1317" y="5909100"/>
            <a:ext cx="47512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CSCI 1720</a:t>
            </a:r>
            <a:b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en-US" sz="2400" dirty="0">
                <a:solidFill>
                  <a:srgbClr val="FEC422"/>
                </a:solidFill>
                <a:latin typeface="Corbel" panose="020B0503020204020204" pitchFamily="34" charset="0"/>
                <a:ea typeface="Ebrima" panose="02000000000000000000" pitchFamily="2" charset="0"/>
                <a:cs typeface="Ebrima" panose="02000000000000000000" pitchFamily="2" charset="0"/>
              </a:rPr>
              <a:t>Intermediate Web Design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2918" y="5909100"/>
            <a:ext cx="809625" cy="904875"/>
          </a:xfrm>
          <a:prstGeom prst="rect">
            <a:avLst/>
          </a:prstGeo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2B723980-4F88-406F-85D0-458A8AD88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Inference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366B13F-7FE9-4FCD-840B-847FC4CC8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89236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/>
              <a:t>TypeScript can infer types even without explicit annotations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7DAADC9-1A78-E2CC-3E31-45996968E4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1618" y="3018694"/>
            <a:ext cx="6428764" cy="494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362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riting_for_web" id="{FCEF4A71-51E4-4A11-AD63-F7CB906CF7C2}" vid="{E0D642AD-4140-44ED-BCFE-E02A26B16F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presentation_template</Template>
  <TotalTime>103</TotalTime>
  <Words>907</Words>
  <Application>Microsoft Office PowerPoint</Application>
  <PresentationFormat>Widescreen</PresentationFormat>
  <Paragraphs>119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Avenir Next LT Pro</vt:lpstr>
      <vt:lpstr>Avenir Next LT Pro Light</vt:lpstr>
      <vt:lpstr>Calibri</vt:lpstr>
      <vt:lpstr>Corbel</vt:lpstr>
      <vt:lpstr>Courier New</vt:lpstr>
      <vt:lpstr>Office Theme</vt:lpstr>
      <vt:lpstr>Introduction to TypeScript in Web Design</vt:lpstr>
      <vt:lpstr>Introduction to TypeScript</vt:lpstr>
      <vt:lpstr>Benefits of TypeScript in Web Design</vt:lpstr>
      <vt:lpstr>TypeScript Setup</vt:lpstr>
      <vt:lpstr>TypeScript Setup</vt:lpstr>
      <vt:lpstr>Integrating TypeScript in a Web Project</vt:lpstr>
      <vt:lpstr>Basic TypeScript file</vt:lpstr>
      <vt:lpstr>TypeScript and JavaScript: Key Differences</vt:lpstr>
      <vt:lpstr>Type Inference</vt:lpstr>
      <vt:lpstr>Typescript - Advantages</vt:lpstr>
      <vt:lpstr>Typescript - Advantages</vt:lpstr>
      <vt:lpstr>Typescript - Advantages</vt:lpstr>
      <vt:lpstr>Core TypeScript Features for Web Development</vt:lpstr>
      <vt:lpstr>Type Annotations</vt:lpstr>
      <vt:lpstr>Interfaces</vt:lpstr>
      <vt:lpstr>Classes and  Inheritance</vt:lpstr>
      <vt:lpstr>Generics in TypeScript</vt:lpstr>
      <vt:lpstr>TypeScript  in Web Design Projects</vt:lpstr>
      <vt:lpstr>Using TypeScript with HTML and CSS</vt:lpstr>
      <vt:lpstr>Frameworks </vt:lpstr>
      <vt:lpstr>Configuring TypeScript with tsconfig.json</vt:lpstr>
      <vt:lpstr>Best Practices for TypeScript in Web Design</vt:lpstr>
      <vt:lpstr>Best Practices for TypeScript in Web Design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TypeScript in Web Design</dc:title>
  <dc:creator>Jack Ramsey</dc:creator>
  <cp:lastModifiedBy>Jack Ramsey</cp:lastModifiedBy>
  <cp:revision>8</cp:revision>
  <dcterms:created xsi:type="dcterms:W3CDTF">2024-09-28T14:04:59Z</dcterms:created>
  <dcterms:modified xsi:type="dcterms:W3CDTF">2025-11-16T16:33:31Z</dcterms:modified>
</cp:coreProperties>
</file>